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84" r:id="rId3"/>
    <p:sldId id="261" r:id="rId4"/>
    <p:sldId id="260" r:id="rId5"/>
    <p:sldId id="269" r:id="rId6"/>
    <p:sldId id="271" r:id="rId7"/>
    <p:sldId id="272" r:id="rId8"/>
    <p:sldId id="280" r:id="rId9"/>
    <p:sldId id="262" r:id="rId10"/>
    <p:sldId id="265" r:id="rId11"/>
    <p:sldId id="264" r:id="rId12"/>
    <p:sldId id="273" r:id="rId13"/>
    <p:sldId id="268" r:id="rId14"/>
    <p:sldId id="267" r:id="rId15"/>
    <p:sldId id="283" r:id="rId16"/>
    <p:sldId id="274" r:id="rId17"/>
    <p:sldId id="266" r:id="rId18"/>
    <p:sldId id="275" r:id="rId19"/>
    <p:sldId id="281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9.9720531834491255E-2"/>
          <c:w val="0.68785044230582593"/>
          <c:h val="0.900279468165509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Cifr ade afaceri, mln lei</c:v>
                </c:pt>
              </c:strCache>
            </c:strRef>
          </c:tx>
          <c:explosion val="68"/>
          <c:dPt>
            <c:idx val="0"/>
            <c:explosion val="1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249-456F-936B-764FE84DBAA6}"/>
              </c:ext>
            </c:extLst>
          </c:dPt>
          <c:dPt>
            <c:idx val="1"/>
            <c:explosion val="19"/>
            <c:extLst xmlns:c16r2="http://schemas.microsoft.com/office/drawing/2015/06/chart">
              <c:ext xmlns:c16="http://schemas.microsoft.com/office/drawing/2014/chart" uri="{C3380CC4-5D6E-409C-BE32-E72D297353CC}">
                <c16:uniqueId val="{00000001-5249-456F-936B-764FE84DBAA6}"/>
              </c:ext>
            </c:extLst>
          </c:dPt>
          <c:dLbls>
            <c:dLbl>
              <c:idx val="0"/>
              <c:layout>
                <c:manualLayout>
                  <c:x val="-6.4394624283076435E-2"/>
                  <c:y val="-0.2051297718604477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49-456F-936B-764FE84DBAA6}"/>
                </c:ext>
              </c:extLst>
            </c:dLbl>
            <c:dLbl>
              <c:idx val="1"/>
              <c:layout>
                <c:manualLayout>
                  <c:x val="2.0948284242247373E-2"/>
                  <c:y val="7.8588357880963813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49-456F-936B-764FE84DBAA6}"/>
                </c:ext>
              </c:extLst>
            </c:dLbl>
            <c:dLbl>
              <c:idx val="2"/>
              <c:layout>
                <c:manualLayout>
                  <c:x val="-6.6556211723534583E-2"/>
                  <c:y val="3.3313835676977224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49-456F-936B-764FE84DBAA6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Industria extractiva si prelucratoare</c:v>
                </c:pt>
                <c:pt idx="1">
                  <c:v>Comert , intretinerea si repararea autovehiculelor</c:v>
                </c:pt>
                <c:pt idx="2">
                  <c:v>Energia electrica si termica, gaze si apa</c:v>
                </c:pt>
                <c:pt idx="3">
                  <c:v>Construcții</c:v>
                </c:pt>
                <c:pt idx="4">
                  <c:v>Transport și depozitare</c:v>
                </c:pt>
                <c:pt idx="5">
                  <c:v> Cazare și alimentație publică</c:v>
                </c:pt>
                <c:pt idx="6">
                  <c:v>Informații și comunicații</c:v>
                </c:pt>
                <c:pt idx="7">
                  <c:v>Tranzacții imobiliare</c:v>
                </c:pt>
                <c:pt idx="8">
                  <c:v>Activități profesionale științifice și tehnice</c:v>
                </c:pt>
                <c:pt idx="9">
                  <c:v>Alte activități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3597</c:v>
                </c:pt>
                <c:pt idx="1">
                  <c:v>3412</c:v>
                </c:pt>
                <c:pt idx="2">
                  <c:v>323</c:v>
                </c:pt>
                <c:pt idx="3">
                  <c:v>150</c:v>
                </c:pt>
                <c:pt idx="4">
                  <c:v>147</c:v>
                </c:pt>
                <c:pt idx="5">
                  <c:v>76</c:v>
                </c:pt>
                <c:pt idx="6">
                  <c:v>103</c:v>
                </c:pt>
                <c:pt idx="7">
                  <c:v>58</c:v>
                </c:pt>
                <c:pt idx="8">
                  <c:v>33</c:v>
                </c:pt>
                <c:pt idx="9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249-456F-936B-764FE84DBAA6}"/>
            </c:ext>
          </c:extLst>
        </c:ser>
      </c:pie3DChart>
    </c:plotArea>
    <c:legend>
      <c:legendPos val="r"/>
      <c:legendEntry>
        <c:idx val="5"/>
        <c:txPr>
          <a:bodyPr/>
          <a:lstStyle/>
          <a:p>
            <a:pPr>
              <a:defRPr lang="ru-RU" sz="1400"/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lang="ru-RU" sz="1400"/>
            </a:pPr>
            <a:endParaRPr lang="ru-RU"/>
          </a:p>
        </c:txPr>
      </c:legendEntry>
      <c:layout>
        <c:manualLayout>
          <c:xMode val="edge"/>
          <c:yMode val="edge"/>
          <c:x val="0.63814498882084181"/>
          <c:y val="0.10063029680092392"/>
          <c:w val="0.33196607368523529"/>
          <c:h val="0.89936974921409363"/>
        </c:manualLayout>
      </c:layout>
      <c:txPr>
        <a:bodyPr/>
        <a:lstStyle/>
        <a:p>
          <a:pPr>
            <a:defRPr lang="ru-RU"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D00FA-ECE3-49DB-A9D9-C717B37B2D1B}" type="doc">
      <dgm:prSet loTypeId="urn:microsoft.com/office/officeart/2005/8/layout/arrow5" loCatId="process" qsTypeId="urn:microsoft.com/office/officeart/2005/8/quickstyle/3d2#1" qsCatId="3D" csTypeId="urn:microsoft.com/office/officeart/2005/8/colors/colorful4" csCatId="colorful" phldr="1"/>
      <dgm:spPr/>
    </dgm:pt>
    <dgm:pt modelId="{C480DACE-BE7E-44AC-B046-79EEA6FFBE21}">
      <dgm:prSet phldrT="[Текст]" custT="1"/>
      <dgm:spPr/>
      <dgm:t>
        <a:bodyPr/>
        <a:lstStyle/>
        <a:p>
          <a:endParaRPr lang="ro-RO" sz="2000" dirty="0"/>
        </a:p>
        <a:p>
          <a:r>
            <a:rPr lang="ro-RO" sz="2000" b="1" dirty="0">
              <a:solidFill>
                <a:schemeClr val="accent2">
                  <a:lumMod val="75000"/>
                </a:schemeClr>
              </a:solidFill>
            </a:rPr>
            <a:t>Strategia de dezvoltare socio-economică a raionului Ungheni pentru perioada 2022-2030</a:t>
          </a:r>
        </a:p>
        <a:p>
          <a:r>
            <a:rPr lang="ro-RO" sz="1800" i="1" dirty="0"/>
            <a:t>Obiectivul general 2: Sporirea atractivității și competitivității economice a regiunii Ungheni</a:t>
          </a:r>
        </a:p>
        <a:p>
          <a:endParaRPr lang="ro-RO" sz="1000" dirty="0"/>
        </a:p>
        <a:p>
          <a:endParaRPr lang="ro-RO" sz="1000" dirty="0"/>
        </a:p>
        <a:p>
          <a:endParaRPr lang="ro-RO" sz="1000" dirty="0"/>
        </a:p>
        <a:p>
          <a:endParaRPr lang="ru-RU" sz="1000" dirty="0"/>
        </a:p>
      </dgm:t>
    </dgm:pt>
    <dgm:pt modelId="{CF2D33B3-5DCB-4537-ADEC-DA973EF3BA72}" type="parTrans" cxnId="{AFB809BB-80F0-4F0B-AE83-207482977AF8}">
      <dgm:prSet/>
      <dgm:spPr/>
      <dgm:t>
        <a:bodyPr/>
        <a:lstStyle/>
        <a:p>
          <a:endParaRPr lang="ru-RU"/>
        </a:p>
      </dgm:t>
    </dgm:pt>
    <dgm:pt modelId="{FEF2813F-9BED-453D-8275-23CA7FD7018F}" type="sibTrans" cxnId="{AFB809BB-80F0-4F0B-AE83-207482977AF8}">
      <dgm:prSet/>
      <dgm:spPr/>
      <dgm:t>
        <a:bodyPr/>
        <a:lstStyle/>
        <a:p>
          <a:endParaRPr lang="ru-RU"/>
        </a:p>
      </dgm:t>
    </dgm:pt>
    <dgm:pt modelId="{C184B35B-5BA1-4BD0-A957-915FF24B16D5}">
      <dgm:prSet phldrT="[Текст]" custT="1"/>
      <dgm:spPr/>
      <dgm:t>
        <a:bodyPr/>
        <a:lstStyle/>
        <a:p>
          <a:pPr algn="ctr"/>
          <a:r>
            <a:rPr lang="ro-RO" sz="2000" b="1" i="0" dirty="0">
              <a:solidFill>
                <a:schemeClr val="accent2">
                  <a:lumMod val="75000"/>
                </a:schemeClr>
              </a:solidFill>
            </a:rPr>
            <a:t>Agenda Locală de Business 2022-2026</a:t>
          </a:r>
          <a:endParaRPr lang="ro-RO" sz="900" b="1" i="0" dirty="0">
            <a:solidFill>
              <a:schemeClr val="accent2">
                <a:lumMod val="75000"/>
              </a:schemeClr>
            </a:solidFill>
          </a:endParaRPr>
        </a:p>
        <a:p>
          <a:pPr algn="ctr"/>
          <a:r>
            <a:rPr lang="ro-RO" sz="1800" b="0" i="1" dirty="0"/>
            <a:t>Obiectiv </a:t>
          </a:r>
          <a:r>
            <a:rPr lang="en-US" sz="1800" b="0" i="1" dirty="0"/>
            <a:t>general</a:t>
          </a:r>
          <a:r>
            <a:rPr lang="ro-RO" sz="1800" b="0" i="1" dirty="0"/>
            <a:t>:D</a:t>
          </a:r>
          <a:r>
            <a:rPr lang="en-US" sz="1800" b="0" i="1" dirty="0" err="1"/>
            <a:t>ezvoltarea</a:t>
          </a:r>
          <a:r>
            <a:rPr lang="en-US" sz="1800" b="0" i="1" dirty="0"/>
            <a:t> </a:t>
          </a:r>
          <a:r>
            <a:rPr lang="en-US" sz="1800" b="0" i="1" dirty="0" err="1"/>
            <a:t>economiei</a:t>
          </a:r>
          <a:r>
            <a:rPr lang="en-US" sz="1800" b="0" i="1" dirty="0"/>
            <a:t> </a:t>
          </a:r>
          <a:r>
            <a:rPr lang="en-US" sz="1800" b="0" i="1" dirty="0" err="1"/>
            <a:t>regionale</a:t>
          </a:r>
          <a:r>
            <a:rPr lang="en-US" sz="1800" b="0" i="1" dirty="0"/>
            <a:t> </a:t>
          </a:r>
          <a:r>
            <a:rPr lang="en-US" sz="1800" b="0" i="1" dirty="0" err="1"/>
            <a:t>prin</a:t>
          </a:r>
          <a:r>
            <a:rPr lang="en-US" sz="1800" b="0" i="1" dirty="0"/>
            <a:t> </a:t>
          </a:r>
          <a:r>
            <a:rPr lang="en-US" sz="1800" b="0" i="1" dirty="0" err="1"/>
            <a:t>susținerea</a:t>
          </a:r>
          <a:r>
            <a:rPr lang="ro-RO" sz="1800" b="0" i="1" dirty="0"/>
            <a:t> </a:t>
          </a:r>
          <a:r>
            <a:rPr lang="en-US" sz="1800" b="0" i="1" dirty="0" err="1"/>
            <a:t>mediului</a:t>
          </a:r>
          <a:r>
            <a:rPr lang="en-US" sz="1800" b="0" i="1" dirty="0"/>
            <a:t> de </a:t>
          </a:r>
          <a:r>
            <a:rPr lang="en-US" sz="1800" b="0" i="1" dirty="0" err="1"/>
            <a:t>afaceri</a:t>
          </a:r>
          <a:r>
            <a:rPr lang="en-US" sz="1800" b="0" i="1" dirty="0"/>
            <a:t>, </a:t>
          </a:r>
          <a:r>
            <a:rPr lang="en-US" sz="1800" b="0" i="1" dirty="0" err="1"/>
            <a:t>atragerea</a:t>
          </a:r>
          <a:r>
            <a:rPr lang="en-US" sz="1800" b="0" i="1" dirty="0"/>
            <a:t> </a:t>
          </a:r>
          <a:r>
            <a:rPr lang="en-US" sz="1800" b="0" i="1" dirty="0" err="1"/>
            <a:t>investițiilor</a:t>
          </a:r>
          <a:r>
            <a:rPr lang="en-US" sz="1800" b="0" i="1" dirty="0"/>
            <a:t>, </a:t>
          </a:r>
          <a:r>
            <a:rPr lang="en-US" sz="1800" b="0" i="1" dirty="0" err="1"/>
            <a:t>sporirea</a:t>
          </a:r>
          <a:r>
            <a:rPr lang="en-US" sz="1800" b="0" i="1" dirty="0"/>
            <a:t> </a:t>
          </a:r>
          <a:r>
            <a:rPr lang="en-US" sz="1800" b="0" i="1" dirty="0" err="1"/>
            <a:t>transparenței</a:t>
          </a:r>
          <a:r>
            <a:rPr lang="en-US" sz="1800" b="0" i="1" dirty="0"/>
            <a:t> </a:t>
          </a:r>
          <a:r>
            <a:rPr lang="en-US" sz="1800" b="0" i="1" dirty="0" err="1"/>
            <a:t>în</a:t>
          </a:r>
          <a:r>
            <a:rPr lang="en-US" sz="1800" b="0" i="1" dirty="0"/>
            <a:t> dialog cu </a:t>
          </a:r>
          <a:r>
            <a:rPr lang="en-US" sz="1800" b="0" i="1" dirty="0" err="1"/>
            <a:t>autoritățile</a:t>
          </a:r>
          <a:r>
            <a:rPr lang="en-US" sz="1800" b="0" i="1" dirty="0"/>
            <a:t> </a:t>
          </a:r>
          <a:r>
            <a:rPr lang="en-US" sz="1800" b="0" i="1" dirty="0" err="1"/>
            <a:t>publice</a:t>
          </a:r>
          <a:r>
            <a:rPr lang="en-US" sz="1800" b="0" i="1" dirty="0"/>
            <a:t> locale</a:t>
          </a:r>
          <a:endParaRPr lang="ru-RU" sz="1800" b="0" i="1" dirty="0"/>
        </a:p>
      </dgm:t>
    </dgm:pt>
    <dgm:pt modelId="{F93C0B5F-E2B8-49D0-9C36-B0E7DA0F703F}" type="parTrans" cxnId="{9DD6599A-0A7E-4172-866C-7D64CF559F42}">
      <dgm:prSet/>
      <dgm:spPr/>
      <dgm:t>
        <a:bodyPr/>
        <a:lstStyle/>
        <a:p>
          <a:endParaRPr lang="ru-RU"/>
        </a:p>
      </dgm:t>
    </dgm:pt>
    <dgm:pt modelId="{000E622D-D7D8-4931-99C2-351502CA7DD2}" type="sibTrans" cxnId="{9DD6599A-0A7E-4172-866C-7D64CF559F42}">
      <dgm:prSet/>
      <dgm:spPr/>
      <dgm:t>
        <a:bodyPr/>
        <a:lstStyle/>
        <a:p>
          <a:endParaRPr lang="ru-RU"/>
        </a:p>
      </dgm:t>
    </dgm:pt>
    <dgm:pt modelId="{82E2486F-2DDF-4ECB-8A9F-2D1E353E5894}" type="pres">
      <dgm:prSet presAssocID="{176D00FA-ECE3-49DB-A9D9-C717B37B2D1B}" presName="diagram" presStyleCnt="0">
        <dgm:presLayoutVars>
          <dgm:dir/>
          <dgm:resizeHandles val="exact"/>
        </dgm:presLayoutVars>
      </dgm:prSet>
      <dgm:spPr/>
    </dgm:pt>
    <dgm:pt modelId="{BDE4E55A-C08D-4552-BBBB-FD1840FE8671}" type="pres">
      <dgm:prSet presAssocID="{C480DACE-BE7E-44AC-B046-79EEA6FFBE21}" presName="arrow" presStyleLbl="node1" presStyleIdx="0" presStyleCnt="2" custScaleX="125747" custScaleY="113927" custRadScaleRad="103852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7969B-7EE8-4B7C-B755-9132F2E05F66}" type="pres">
      <dgm:prSet presAssocID="{C184B35B-5BA1-4BD0-A957-915FF24B16D5}" presName="arrow" presStyleLbl="node1" presStyleIdx="1" presStyleCnt="2" custScaleX="129356" custScaleY="112229" custRadScaleRad="111895" custRadScaleInc="-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ED1B09-263A-485B-B77A-C546C46758CC}" type="presOf" srcId="{C184B35B-5BA1-4BD0-A957-915FF24B16D5}" destId="{FD27969B-7EE8-4B7C-B755-9132F2E05F66}" srcOrd="0" destOrd="0" presId="urn:microsoft.com/office/officeart/2005/8/layout/arrow5"/>
    <dgm:cxn modelId="{9DD6599A-0A7E-4172-866C-7D64CF559F42}" srcId="{176D00FA-ECE3-49DB-A9D9-C717B37B2D1B}" destId="{C184B35B-5BA1-4BD0-A957-915FF24B16D5}" srcOrd="1" destOrd="0" parTransId="{F93C0B5F-E2B8-49D0-9C36-B0E7DA0F703F}" sibTransId="{000E622D-D7D8-4931-99C2-351502CA7DD2}"/>
    <dgm:cxn modelId="{98FBCE1C-4E99-4821-B7F9-124CBFC63FA9}" type="presOf" srcId="{C480DACE-BE7E-44AC-B046-79EEA6FFBE21}" destId="{BDE4E55A-C08D-4552-BBBB-FD1840FE8671}" srcOrd="0" destOrd="0" presId="urn:microsoft.com/office/officeart/2005/8/layout/arrow5"/>
    <dgm:cxn modelId="{AFB809BB-80F0-4F0B-AE83-207482977AF8}" srcId="{176D00FA-ECE3-49DB-A9D9-C717B37B2D1B}" destId="{C480DACE-BE7E-44AC-B046-79EEA6FFBE21}" srcOrd="0" destOrd="0" parTransId="{CF2D33B3-5DCB-4537-ADEC-DA973EF3BA72}" sibTransId="{FEF2813F-9BED-453D-8275-23CA7FD7018F}"/>
    <dgm:cxn modelId="{C930C074-E17F-4BC0-907C-A540714DFECB}" type="presOf" srcId="{176D00FA-ECE3-49DB-A9D9-C717B37B2D1B}" destId="{82E2486F-2DDF-4ECB-8A9F-2D1E353E5894}" srcOrd="0" destOrd="0" presId="urn:microsoft.com/office/officeart/2005/8/layout/arrow5"/>
    <dgm:cxn modelId="{F28CAC8B-3E25-4E37-8CF6-33D9567AAE62}" type="presParOf" srcId="{82E2486F-2DDF-4ECB-8A9F-2D1E353E5894}" destId="{BDE4E55A-C08D-4552-BBBB-FD1840FE8671}" srcOrd="0" destOrd="0" presId="urn:microsoft.com/office/officeart/2005/8/layout/arrow5"/>
    <dgm:cxn modelId="{A5D61717-DEFA-467C-8674-FC199E7B70FB}" type="presParOf" srcId="{82E2486F-2DDF-4ECB-8A9F-2D1E353E5894}" destId="{FD27969B-7EE8-4B7C-B755-9132F2E05F6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E4E55A-C08D-4552-BBBB-FD1840FE8671}">
      <dsp:nvSpPr>
        <dsp:cNvPr id="0" name=""/>
        <dsp:cNvSpPr/>
      </dsp:nvSpPr>
      <dsp:spPr>
        <a:xfrm rot="16200000">
          <a:off x="-571813" y="213828"/>
          <a:ext cx="5224498" cy="473340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accent2">
                  <a:lumMod val="75000"/>
                </a:schemeClr>
              </a:solidFill>
            </a:rPr>
            <a:t>Strategia de dezvoltare socio-economică a raionului Ungheni pentru perioada 2022-2030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i="1" kern="1200" dirty="0"/>
            <a:t>Obiectivul general 2: Sporirea atractivității și competitivității economice a regiunii Ungheni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16200000">
        <a:off x="-571813" y="213828"/>
        <a:ext cx="5224498" cy="4733405"/>
      </dsp:txXfrm>
    </dsp:sp>
    <dsp:sp modelId="{FD27969B-7EE8-4B7C-B755-9132F2E05F66}">
      <dsp:nvSpPr>
        <dsp:cNvPr id="0" name=""/>
        <dsp:cNvSpPr/>
      </dsp:nvSpPr>
      <dsp:spPr>
        <a:xfrm rot="5400000">
          <a:off x="3766321" y="249102"/>
          <a:ext cx="5374444" cy="4662857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92000"/>
                <a:satMod val="170000"/>
              </a:schemeClr>
            </a:gs>
            <a:gs pos="15000">
              <a:schemeClr val="accent4">
                <a:hueOff val="1856823"/>
                <a:satOff val="-56410"/>
                <a:lumOff val="18628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1856823"/>
                <a:satOff val="-56410"/>
                <a:lumOff val="18628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1856823"/>
                <a:satOff val="-56410"/>
                <a:lumOff val="1862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i="0" kern="1200" dirty="0">
              <a:solidFill>
                <a:schemeClr val="accent2">
                  <a:lumMod val="75000"/>
                </a:schemeClr>
              </a:solidFill>
            </a:rPr>
            <a:t>Agenda Locală de Business 2022-2026</a:t>
          </a:r>
          <a:endParaRPr lang="ro-RO" sz="900" b="1" i="0" kern="1200" dirty="0">
            <a:solidFill>
              <a:schemeClr val="accent2">
                <a:lumMod val="75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0" i="1" kern="1200" dirty="0"/>
            <a:t>Obiectiv </a:t>
          </a:r>
          <a:r>
            <a:rPr lang="en-US" sz="1800" b="0" i="1" kern="1200" dirty="0"/>
            <a:t>general</a:t>
          </a:r>
          <a:r>
            <a:rPr lang="ro-RO" sz="1800" b="0" i="1" kern="1200" dirty="0"/>
            <a:t>:D</a:t>
          </a:r>
          <a:r>
            <a:rPr lang="en-US" sz="1800" b="0" i="1" kern="1200" dirty="0" err="1"/>
            <a:t>ezvoltarea</a:t>
          </a:r>
          <a:r>
            <a:rPr lang="en-US" sz="1800" b="0" i="1" kern="1200" dirty="0"/>
            <a:t> </a:t>
          </a:r>
          <a:r>
            <a:rPr lang="en-US" sz="1800" b="0" i="1" kern="1200" dirty="0" err="1"/>
            <a:t>economiei</a:t>
          </a:r>
          <a:r>
            <a:rPr lang="en-US" sz="1800" b="0" i="1" kern="1200" dirty="0"/>
            <a:t> </a:t>
          </a:r>
          <a:r>
            <a:rPr lang="en-US" sz="1800" b="0" i="1" kern="1200" dirty="0" err="1"/>
            <a:t>regionale</a:t>
          </a:r>
          <a:r>
            <a:rPr lang="en-US" sz="1800" b="0" i="1" kern="1200" dirty="0"/>
            <a:t> </a:t>
          </a:r>
          <a:r>
            <a:rPr lang="en-US" sz="1800" b="0" i="1" kern="1200" dirty="0" err="1"/>
            <a:t>prin</a:t>
          </a:r>
          <a:r>
            <a:rPr lang="en-US" sz="1800" b="0" i="1" kern="1200" dirty="0"/>
            <a:t> </a:t>
          </a:r>
          <a:r>
            <a:rPr lang="en-US" sz="1800" b="0" i="1" kern="1200" dirty="0" err="1"/>
            <a:t>susținerea</a:t>
          </a:r>
          <a:r>
            <a:rPr lang="ro-RO" sz="1800" b="0" i="1" kern="1200" dirty="0"/>
            <a:t> </a:t>
          </a:r>
          <a:r>
            <a:rPr lang="en-US" sz="1800" b="0" i="1" kern="1200" dirty="0" err="1"/>
            <a:t>mediului</a:t>
          </a:r>
          <a:r>
            <a:rPr lang="en-US" sz="1800" b="0" i="1" kern="1200" dirty="0"/>
            <a:t> de </a:t>
          </a:r>
          <a:r>
            <a:rPr lang="en-US" sz="1800" b="0" i="1" kern="1200" dirty="0" err="1"/>
            <a:t>afaceri</a:t>
          </a:r>
          <a:r>
            <a:rPr lang="en-US" sz="1800" b="0" i="1" kern="1200" dirty="0"/>
            <a:t>, </a:t>
          </a:r>
          <a:r>
            <a:rPr lang="en-US" sz="1800" b="0" i="1" kern="1200" dirty="0" err="1"/>
            <a:t>atragerea</a:t>
          </a:r>
          <a:r>
            <a:rPr lang="en-US" sz="1800" b="0" i="1" kern="1200" dirty="0"/>
            <a:t> </a:t>
          </a:r>
          <a:r>
            <a:rPr lang="en-US" sz="1800" b="0" i="1" kern="1200" dirty="0" err="1"/>
            <a:t>investițiilor</a:t>
          </a:r>
          <a:r>
            <a:rPr lang="en-US" sz="1800" b="0" i="1" kern="1200" dirty="0"/>
            <a:t>, </a:t>
          </a:r>
          <a:r>
            <a:rPr lang="en-US" sz="1800" b="0" i="1" kern="1200" dirty="0" err="1"/>
            <a:t>sporirea</a:t>
          </a:r>
          <a:r>
            <a:rPr lang="en-US" sz="1800" b="0" i="1" kern="1200" dirty="0"/>
            <a:t> </a:t>
          </a:r>
          <a:r>
            <a:rPr lang="en-US" sz="1800" b="0" i="1" kern="1200" dirty="0" err="1"/>
            <a:t>transparenței</a:t>
          </a:r>
          <a:r>
            <a:rPr lang="en-US" sz="1800" b="0" i="1" kern="1200" dirty="0"/>
            <a:t> </a:t>
          </a:r>
          <a:r>
            <a:rPr lang="en-US" sz="1800" b="0" i="1" kern="1200" dirty="0" err="1"/>
            <a:t>în</a:t>
          </a:r>
          <a:r>
            <a:rPr lang="en-US" sz="1800" b="0" i="1" kern="1200" dirty="0"/>
            <a:t> dialog cu </a:t>
          </a:r>
          <a:r>
            <a:rPr lang="en-US" sz="1800" b="0" i="1" kern="1200" dirty="0" err="1"/>
            <a:t>autoritățile</a:t>
          </a:r>
          <a:r>
            <a:rPr lang="en-US" sz="1800" b="0" i="1" kern="1200" dirty="0"/>
            <a:t> </a:t>
          </a:r>
          <a:r>
            <a:rPr lang="en-US" sz="1800" b="0" i="1" kern="1200" dirty="0" err="1"/>
            <a:t>publice</a:t>
          </a:r>
          <a:r>
            <a:rPr lang="en-US" sz="1800" b="0" i="1" kern="1200" dirty="0"/>
            <a:t> locale</a:t>
          </a:r>
          <a:endParaRPr lang="ru-RU" sz="1800" b="0" i="1" kern="1200" dirty="0"/>
        </a:p>
      </dsp:txBody>
      <dsp:txXfrm rot="5400000">
        <a:off x="3766321" y="249102"/>
        <a:ext cx="5374444" cy="466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F279E-D7B1-4D2F-B737-1B5D97A76C21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C4E57-8371-4F3A-9071-FD41EBF60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C4E57-8371-4F3A-9071-FD41EBF6067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9E7B2AD-34D6-4093-8772-DC8079B6D005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3.safelinks.protection.outlook.com/?url=https://www.facebook.com/profile.php?id=100095127435930&amp;data=05|02|EU4MOLDOVAFocalRegionsProgramme@undp.onmicrosoft.com|7ac96e6640c24e1c216e08dcad43c820|b3e5db5e2944483799f57488ace54319|0|0|638575753844379462|Unknown|TWFpbGZsb3d8eyJWIjoiMC4wLjAwMDAiLCJQIjoiV2luMzIiLCJBTiI6Ik1haWwiLCJXVCI6Mn0=|0|||&amp;sdata=1aBIzlTBsOlnPJHOY5jyLW3nG7j/T6YXVZLvcdoHVJM=&amp;reserved=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situngheni.md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9423018-D652-4198-83EF-F13F138FE9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0"/>
            <a:ext cx="5689519" cy="455161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445224"/>
            <a:ext cx="6400800" cy="1752600"/>
          </a:xfrm>
        </p:spPr>
        <p:txBody>
          <a:bodyPr>
            <a:normAutofit/>
          </a:bodyPr>
          <a:lstStyle/>
          <a:p>
            <a:r>
              <a:rPr lang="ro-RO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Ludmila </a:t>
            </a:r>
            <a:r>
              <a:rPr lang="ro-RO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Ursatiev</a:t>
            </a:r>
            <a:r>
              <a:rPr lang="ro-RO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șef Secție Economie și Reforme</a:t>
            </a:r>
            <a:endParaRPr lang="ru-RU" sz="1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132242"/>
            <a:ext cx="8172400" cy="1193373"/>
          </a:xfrm>
        </p:spPr>
        <p:txBody>
          <a:bodyPr>
            <a:normAutofit/>
          </a:bodyPr>
          <a:lstStyle/>
          <a:p>
            <a:pPr algn="ctr"/>
            <a:r>
              <a:rPr lang="ro-RO" sz="3100" b="1" dirty="0">
                <a:solidFill>
                  <a:schemeClr val="accent6">
                    <a:lumMod val="75000"/>
                  </a:schemeClr>
                </a:solidFill>
              </a:rPr>
              <a:t>Cu privire la încurajarea creării și sprijin pentru dezvoltarea IMM în raionul Ungheni</a:t>
            </a:r>
            <a:endParaRPr lang="ru-RU" sz="3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6C9C01-CABF-4405-8CB6-2DC0712E6B63}"/>
              </a:ext>
            </a:extLst>
          </p:cNvPr>
          <p:cNvSpPr txBox="1"/>
          <p:nvPr/>
        </p:nvSpPr>
        <p:spPr>
          <a:xfrm>
            <a:off x="827584" y="6237312"/>
            <a:ext cx="8496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200" b="1" i="1" dirty="0">
                <a:solidFill>
                  <a:srgbClr val="333333"/>
                </a:solidFill>
                <a:effectLst/>
                <a:latin typeface="New"/>
              </a:rPr>
              <a:t>Ș</a:t>
            </a:r>
            <a:r>
              <a:rPr lang="x-none" sz="1200" b="1" i="1" dirty="0">
                <a:solidFill>
                  <a:srgbClr val="333333"/>
                </a:solidFill>
                <a:effectLst/>
                <a:latin typeface="Old"/>
              </a:rPr>
              <a:t>edinţa comună de lucru a preşedintelui raionului şi a şefei Oficiului teritorial Ungheni al Cancelariei </a:t>
            </a:r>
            <a:r>
              <a:rPr lang="x-none" sz="1200" b="1" i="1">
                <a:solidFill>
                  <a:srgbClr val="333333"/>
                </a:solidFill>
                <a:effectLst/>
                <a:latin typeface="Old"/>
              </a:rPr>
              <a:t>de </a:t>
            </a:r>
            <a:r>
              <a:rPr lang="x-none" sz="1200" b="1" i="1" smtClean="0">
                <a:solidFill>
                  <a:srgbClr val="333333"/>
                </a:solidFill>
                <a:effectLst/>
                <a:latin typeface="Old"/>
              </a:rPr>
              <a:t>Stat</a:t>
            </a:r>
            <a:endParaRPr lang="en-US" sz="1200" b="1" i="1" dirty="0" smtClean="0">
              <a:solidFill>
                <a:srgbClr val="333333"/>
              </a:solidFill>
              <a:effectLst/>
              <a:latin typeface="Old"/>
            </a:endParaRPr>
          </a:p>
          <a:p>
            <a:pPr algn="ctr"/>
            <a:r>
              <a:rPr lang="x-none" sz="1200" b="1" i="1" dirty="0">
                <a:solidFill>
                  <a:srgbClr val="333333"/>
                </a:solidFill>
                <a:effectLst/>
                <a:latin typeface="Old"/>
              </a:rPr>
              <a:t> cu şefii serviciilor </a:t>
            </a:r>
            <a:r>
              <a:rPr lang="x-none" sz="1200" b="1" i="1">
                <a:solidFill>
                  <a:srgbClr val="333333"/>
                </a:solidFill>
                <a:effectLst/>
                <a:latin typeface="Old"/>
              </a:rPr>
              <a:t>publice din </a:t>
            </a:r>
            <a:r>
              <a:rPr lang="x-none" sz="1200" b="1" i="1" dirty="0">
                <a:solidFill>
                  <a:srgbClr val="333333"/>
                </a:solidFill>
                <a:effectLst/>
                <a:latin typeface="Old"/>
              </a:rPr>
              <a:t>03.12.2024</a:t>
            </a:r>
            <a:endParaRPr lang="ru-RU" sz="12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8229600" cy="824163"/>
          </a:xfrm>
        </p:spPr>
        <p:txBody>
          <a:bodyPr>
            <a:normAutofit/>
          </a:bodyPr>
          <a:lstStyle/>
          <a:p>
            <a:pPr algn="ctr"/>
            <a:r>
              <a:rPr lang="ro-RO" sz="2800" dirty="0"/>
              <a:t>Evenimente de formare antreprenorială</a:t>
            </a:r>
            <a:r>
              <a:rPr lang="en-US" sz="2800" dirty="0"/>
              <a:t> 2024</a:t>
            </a: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98B1D93-503B-4E00-96B3-37D553EE3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6081" y="2585310"/>
            <a:ext cx="4736360" cy="2135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F00F3DB-EEDE-472B-B4ED-903EA3EDD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4084" y="649634"/>
            <a:ext cx="4136168" cy="1864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591AD71-E4D2-4081-BFD5-55016107EA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578" y="659975"/>
            <a:ext cx="4136168" cy="1864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14B97A6-916D-4C28-9E4A-4E4424D224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277" b="23050"/>
          <a:stretch/>
        </p:blipFill>
        <p:spPr>
          <a:xfrm>
            <a:off x="1259632" y="2579428"/>
            <a:ext cx="2342628" cy="2130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851967-B9FE-4EC0-931E-D71C504095FE}"/>
              </a:ext>
            </a:extLst>
          </p:cNvPr>
          <p:cNvSpPr txBox="1"/>
          <p:nvPr/>
        </p:nvSpPr>
        <p:spPr>
          <a:xfrm>
            <a:off x="606671" y="4795897"/>
            <a:ext cx="85373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16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esiuni</a:t>
            </a:r>
            <a:r>
              <a:rPr lang="en-US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de </a:t>
            </a:r>
            <a:r>
              <a:rPr lang="en-US" sz="16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informare</a:t>
            </a:r>
            <a:r>
              <a:rPr lang="en-US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privind</a:t>
            </a:r>
            <a:r>
              <a:rPr lang="en-US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oportunitățile</a:t>
            </a:r>
            <a:r>
              <a:rPr lang="en-US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de </a:t>
            </a:r>
            <a:r>
              <a:rPr lang="en-US" sz="16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finanțare</a:t>
            </a:r>
            <a:r>
              <a:rPr lang="ro-RO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oferite de </a:t>
            </a:r>
            <a:r>
              <a:rPr lang="ro-RO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ODA</a:t>
            </a:r>
            <a:r>
              <a:rPr lang="en-US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o-RO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Aspecte </a:t>
            </a:r>
            <a:r>
              <a:rPr lang="en-US" sz="16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juridice</a:t>
            </a:r>
            <a:r>
              <a:rPr lang="en-US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și</a:t>
            </a:r>
            <a:r>
              <a:rPr lang="en-US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practice </a:t>
            </a:r>
            <a:r>
              <a:rPr lang="en-US" sz="16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privind</a:t>
            </a:r>
            <a:r>
              <a:rPr lang="en-US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activitatea</a:t>
            </a:r>
            <a:r>
              <a:rPr lang="en-US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întreprinderilor</a:t>
            </a:r>
            <a:r>
              <a:rPr lang="en-US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sociale</a:t>
            </a:r>
            <a:r>
              <a:rPr lang="en-US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Sesiune</a:t>
            </a:r>
            <a:r>
              <a:rPr lang="en-US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informare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privind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antreprenoriatul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social, 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proiectul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”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Valorificăm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potențialul societății civile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pentru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dezvoltarea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și promovarea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antreprenoriatului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social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în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Republica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Moldova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</a:t>
            </a:r>
            <a:endParaRPr lang="en-US" sz="1600" dirty="0" smtClean="0">
              <a:solidFill>
                <a:srgbClr val="00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Seminar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Capacitatea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femeilor în domeniul agriculturii cu accent pe agricultură conservativă și practice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sustenabile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</a:t>
            </a:r>
            <a:endParaRPr lang="en-US" sz="1600" dirty="0" smtClean="0">
              <a:solidFill>
                <a:srgbClr val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15.03.2024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Seminar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Sprijin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de urgență pentru producătorii agricoli în contextul crizei </a:t>
            </a:r>
            <a:r>
              <a:rPr lang="ro-RO" sz="1600" dirty="0" err="1" smtClean="0">
                <a:latin typeface="Times New Roman" pitchFamily="18" charset="0"/>
                <a:cs typeface="Times New Roman" pitchFamily="18" charset="0"/>
              </a:rPr>
              <a:t>socio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economice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u este disponibilă nicio descriere pentru fotografie."/>
          <p:cNvPicPr>
            <a:picLocks noChangeAspect="1" noChangeArrowheads="1"/>
          </p:cNvPicPr>
          <p:nvPr/>
        </p:nvPicPr>
        <p:blipFill>
          <a:blip r:embed="rId2" cstate="print"/>
          <a:srcRect l="9297" t="4255" r="17299" b="36170"/>
          <a:stretch>
            <a:fillRect/>
          </a:stretch>
        </p:blipFill>
        <p:spPr bwMode="auto">
          <a:xfrm>
            <a:off x="323528" y="3356992"/>
            <a:ext cx="3240360" cy="1972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216" y="0"/>
            <a:ext cx="8229600" cy="1066800"/>
          </a:xfrm>
        </p:spPr>
        <p:txBody>
          <a:bodyPr/>
          <a:lstStyle/>
          <a:p>
            <a:pPr algn="ctr"/>
            <a:r>
              <a:rPr lang="ro-RO" dirty="0"/>
              <a:t>Expoziții</a:t>
            </a:r>
            <a:r>
              <a:rPr lang="en-US" dirty="0"/>
              <a:t> 2024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BD558E2-94A9-419A-B709-84DE34C11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80728"/>
            <a:ext cx="3240360" cy="2159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0D55A78-BDF2-4D81-8731-F709FA10F3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6250" y="923620"/>
            <a:ext cx="3600401" cy="2204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A00CC6A-1878-431A-82E7-21673A7033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49"/>
          <a:stretch>
            <a:fillRect/>
          </a:stretch>
        </p:blipFill>
        <p:spPr>
          <a:xfrm>
            <a:off x="5026981" y="3303564"/>
            <a:ext cx="3600400" cy="1997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D1D0BE5-6B70-4F50-8559-788E6EBF4D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760" y="1501200"/>
            <a:ext cx="2405646" cy="3207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B58FFA-953F-404E-965C-DA0E46F2C931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B821A6-AD4D-401A-99F2-CDFB5570ADC8}"/>
              </a:ext>
            </a:extLst>
          </p:cNvPr>
          <p:cNvSpPr txBox="1"/>
          <p:nvPr/>
        </p:nvSpPr>
        <p:spPr>
          <a:xfrm>
            <a:off x="899592" y="5103674"/>
            <a:ext cx="8244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80340" algn="l"/>
                <a:tab pos="27051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"/>
              <a:tabLst>
                <a:tab pos="180340" algn="l"/>
                <a:tab pos="270510" algn="l"/>
              </a:tabLst>
            </a:pPr>
            <a:r>
              <a:rPr lang="ro-RO" sz="1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expoziţia naţională universală  </a:t>
            </a:r>
            <a:r>
              <a:rPr lang="ro-RO" sz="18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”Fabricat în Moldova</a:t>
            </a:r>
            <a:r>
              <a:rPr lang="ro-RO" sz="1800" b="1" i="1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”, </a:t>
            </a:r>
            <a:r>
              <a:rPr lang="ro-RO" sz="18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mun. Chișinău</a:t>
            </a:r>
            <a:endParaRPr lang="ru-RU" sz="1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80340" algn="l"/>
                <a:tab pos="270510" algn="l"/>
              </a:tabLst>
            </a:pPr>
            <a:r>
              <a:rPr lang="ro-RO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expoziția </a:t>
            </a:r>
            <a:r>
              <a:rPr lang="en-US" sz="1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“</a:t>
            </a:r>
            <a:r>
              <a:rPr lang="en-US" sz="1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Republica</a:t>
            </a:r>
            <a:r>
              <a:rPr lang="en-US" sz="1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Moldova </a:t>
            </a:r>
            <a:r>
              <a:rPr lang="en-US" sz="1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Prezintă</a:t>
            </a:r>
            <a:r>
              <a:rPr lang="en-US" sz="18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</a:t>
            </a:r>
            <a:r>
              <a:rPr lang="ro-RO" sz="18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o-RO" sz="18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mun.</a:t>
            </a:r>
            <a:r>
              <a:rPr lang="en-US" sz="1800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Iași</a:t>
            </a:r>
            <a:r>
              <a:rPr lang="ro-RO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 România</a:t>
            </a:r>
            <a:endParaRPr lang="en-US" sz="1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80340" algn="l"/>
                <a:tab pos="270510" algn="l"/>
              </a:tabLst>
            </a:pPr>
            <a:r>
              <a:rPr lang="ro-RO" sz="1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expoziți</a:t>
            </a:r>
            <a:r>
              <a:rPr lang="en-US" sz="1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o-RO" sz="1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anual</a:t>
            </a:r>
            <a:r>
              <a:rPr lang="ro-RO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ă </a:t>
            </a:r>
            <a:r>
              <a:rPr lang="en-US" sz="18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“Tourism &amp;Travel Expo</a:t>
            </a:r>
            <a:r>
              <a:rPr lang="en-US" sz="1800" b="1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”</a:t>
            </a:r>
            <a:r>
              <a:rPr lang="ro-RO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o-RO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mun. Chișinău</a:t>
            </a:r>
            <a:endParaRPr lang="ro-RO" sz="1800" b="1" dirty="0" smtClean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"/>
              <a:tabLst>
                <a:tab pos="180340" algn="l"/>
                <a:tab pos="270510" algn="l"/>
              </a:tabLst>
            </a:pPr>
            <a:r>
              <a:rPr lang="ro-RO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</a:t>
            </a:r>
            <a:r>
              <a:rPr lang="en-US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xpoziția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Hora</a:t>
            </a:r>
            <a:r>
              <a:rPr lang="en-US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Culturilor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Bruxelles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Belgia</a:t>
            </a:r>
            <a:endParaRPr lang="ru-RU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80340" algn="l"/>
                <a:tab pos="270510" algn="l"/>
              </a:tabLst>
            </a:pPr>
            <a:r>
              <a:rPr lang="ro-RO" sz="18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expoziția</a:t>
            </a:r>
            <a:r>
              <a:rPr lang="ro-RO" sz="1800" b="1" i="1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o-RO" sz="18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,,Zilele Internaționale ale Producătorilor",</a:t>
            </a:r>
            <a:r>
              <a:rPr lang="ro-RO" sz="18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o-RO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mun. </a:t>
            </a:r>
            <a:r>
              <a:rPr lang="ro-RO" sz="18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Baia Mare, România</a:t>
            </a:r>
            <a:endParaRPr lang="en-US" sz="1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0"/>
            <a:ext cx="4917232" cy="1066800"/>
          </a:xfrm>
        </p:spPr>
        <p:txBody>
          <a:bodyPr/>
          <a:lstStyle/>
          <a:p>
            <a:r>
              <a:rPr lang="ro-RO" dirty="0" smtClean="0"/>
              <a:t>Târguri</a:t>
            </a:r>
            <a:r>
              <a:rPr lang="en-US" dirty="0" smtClean="0"/>
              <a:t> 2024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BCCD69F-6407-45E6-9B79-1565BD251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60714"/>
            <a:ext cx="350522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46FB4E-3676-49EC-8BB4-A423181A3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860714"/>
            <a:ext cx="3608385" cy="2237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66CDCB2-DB8B-4866-A4ED-20C284794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6029" y="3273260"/>
            <a:ext cx="3780420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B1FCFF-9A8F-489D-90E4-654BB085DF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212976"/>
            <a:ext cx="3744416" cy="2545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41331B2-42C5-4395-9CF1-C38007DC65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549423"/>
            <a:ext cx="3600400" cy="2400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E69606-9FCD-4C26-AA9E-9EA26EA4DB09}"/>
              </a:ext>
            </a:extLst>
          </p:cNvPr>
          <p:cNvSpPr txBox="1"/>
          <p:nvPr/>
        </p:nvSpPr>
        <p:spPr>
          <a:xfrm>
            <a:off x="899591" y="5999112"/>
            <a:ext cx="7856857" cy="83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Târgul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produse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ecologice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tradiționale</a:t>
            </a:r>
            <a:r>
              <a:rPr lang="ro-RO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ediția III</a:t>
            </a:r>
            <a:endParaRPr lang="en-US" sz="1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o-RO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ârguri</a:t>
            </a:r>
            <a:r>
              <a:rPr lang="ro-RO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ale producătorilor locali în cadrul Ungheni Fest și altor festivaluri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Facilitarea accesului IMM la surse de finanțare</a:t>
            </a:r>
            <a:r>
              <a:rPr lang="ro-RO" sz="3200" dirty="0"/>
              <a:t>: Programe de stat ODA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5345809"/>
              </p:ext>
            </p:extLst>
          </p:nvPr>
        </p:nvGraphicFramePr>
        <p:xfrm>
          <a:off x="35496" y="1052736"/>
          <a:ext cx="9073009" cy="5805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18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5964">
                  <a:extLst>
                    <a:ext uri="{9D8B030D-6E8A-4147-A177-3AD203B41FA5}">
                      <a16:colId xmlns:a16="http://schemas.microsoft.com/office/drawing/2014/main" xmlns="" val="1813208970"/>
                    </a:ext>
                  </a:extLst>
                </a:gridCol>
                <a:gridCol w="8118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4840">
                  <a:extLst>
                    <a:ext uri="{9D8B030D-6E8A-4147-A177-3AD203B41FA5}">
                      <a16:colId xmlns:a16="http://schemas.microsoft.com/office/drawing/2014/main" xmlns="" val="1840711081"/>
                    </a:ext>
                  </a:extLst>
                </a:gridCol>
                <a:gridCol w="9133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3356">
                  <a:extLst>
                    <a:ext uri="{9D8B030D-6E8A-4147-A177-3AD203B41FA5}">
                      <a16:colId xmlns:a16="http://schemas.microsoft.com/office/drawing/2014/main" xmlns="" val="1958516911"/>
                    </a:ext>
                  </a:extLst>
                </a:gridCol>
                <a:gridCol w="8118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262">
                  <a:extLst>
                    <a:ext uri="{9D8B030D-6E8A-4147-A177-3AD203B41FA5}">
                      <a16:colId xmlns:a16="http://schemas.microsoft.com/office/drawing/2014/main" xmlns="" val="870785107"/>
                    </a:ext>
                  </a:extLst>
                </a:gridCol>
              </a:tblGrid>
              <a:tr h="403233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o-RO" sz="1400" b="0" dirty="0"/>
                        <a:t>2021</a:t>
                      </a:r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o-RO" sz="1400" b="0" dirty="0"/>
                        <a:t>2022</a:t>
                      </a:r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o-RO" sz="1400" b="0" dirty="0"/>
                        <a:t>2023</a:t>
                      </a:r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o-RO" sz="1400" b="0" dirty="0"/>
                        <a:t>2024, sem I</a:t>
                      </a:r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705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/>
                        <a:t>Nr. cereri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/>
                        <a:t>mi</a:t>
                      </a:r>
                      <a:r>
                        <a:rPr lang="en-US" sz="1400" b="0" dirty="0" err="1"/>
                        <a:t>i</a:t>
                      </a:r>
                      <a:r>
                        <a:rPr lang="ro-RO" sz="1400" b="0" dirty="0"/>
                        <a:t> lei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/>
                        <a:t>Nr. cereri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/>
                        <a:t>mi</a:t>
                      </a:r>
                      <a:r>
                        <a:rPr lang="en-US" sz="1400" b="0" dirty="0" err="1"/>
                        <a:t>i</a:t>
                      </a:r>
                      <a:r>
                        <a:rPr lang="ro-RO" sz="1400" b="0" dirty="0"/>
                        <a:t> lei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/>
                        <a:t>Nr. cereri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/>
                        <a:t>m</a:t>
                      </a:r>
                      <a:r>
                        <a:rPr lang="en-US" sz="1400" b="0" dirty="0"/>
                        <a:t>ii</a:t>
                      </a:r>
                      <a:r>
                        <a:rPr lang="ro-RO" sz="1400" b="0" dirty="0"/>
                        <a:t> lei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/>
                        <a:t>Nr. cereri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/>
                        <a:t>m</a:t>
                      </a:r>
                      <a:r>
                        <a:rPr lang="en-US" sz="1400" b="0" dirty="0"/>
                        <a:t>ii </a:t>
                      </a:r>
                      <a:r>
                        <a:rPr lang="ro-RO" sz="1400" b="0" dirty="0"/>
                        <a:t>lei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7052">
                <a:tc>
                  <a:txBody>
                    <a:bodyPr/>
                    <a:lstStyle/>
                    <a:p>
                      <a:r>
                        <a:rPr lang="ro-RO" sz="1400" b="0" dirty="0"/>
                        <a:t>Fondul de garantare a creditelor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21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13219,0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14979,2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5779,5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10635,5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231">
                <a:tc>
                  <a:txBody>
                    <a:bodyPr/>
                    <a:lstStyle/>
                    <a:p>
                      <a:r>
                        <a:rPr lang="ro-RO" sz="1400" b="0" dirty="0"/>
                        <a:t>Femei în afaceri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157,2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286,0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-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/>
                        <a:t>-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690,0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231">
                <a:tc>
                  <a:txBody>
                    <a:bodyPr/>
                    <a:lstStyle/>
                    <a:p>
                      <a:r>
                        <a:rPr lang="ro-RO" sz="1400" b="0" dirty="0"/>
                        <a:t>Start</a:t>
                      </a:r>
                      <a:r>
                        <a:rPr lang="ro-RO" sz="1400" b="0" baseline="0" dirty="0"/>
                        <a:t> pentru </a:t>
                      </a:r>
                      <a:r>
                        <a:rPr lang="ro-RO" sz="1400" b="0" baseline="0" dirty="0" err="1"/>
                        <a:t>TINEri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1333,0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482,1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65,8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189,2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98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Programul de atragere a remitențelor în economie ”PARE 1+1”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2236,0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1698,8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690,3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340,0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7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Instrumentul Digitalizarea IMM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1408,1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119,8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74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Programului de promovare a participării agenților economici la târguri și expoziții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17,6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4042374"/>
                  </a:ext>
                </a:extLst>
              </a:tr>
              <a:tr h="364231">
                <a:tc>
                  <a:txBody>
                    <a:bodyPr/>
                    <a:lstStyle/>
                    <a:p>
                      <a:r>
                        <a:rPr lang="en-US" sz="1400" dirty="0" err="1"/>
                        <a:t>Alte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programe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4773,0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1920,3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2473,3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7965333"/>
                  </a:ext>
                </a:extLst>
              </a:tr>
              <a:tr h="364231">
                <a:tc>
                  <a:txBody>
                    <a:bodyPr/>
                    <a:lstStyle/>
                    <a:p>
                      <a:r>
                        <a:rPr lang="ro-RO" sz="1400" b="1" dirty="0"/>
                        <a:t>Total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1711</a:t>
                      </a:r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22219</a:t>
                      </a:r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14465</a:t>
                      </a:r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40080509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it-IT" sz="3200" dirty="0"/>
              <a:t>Facilitarea accesului IMM la surse de finanțare</a:t>
            </a:r>
            <a:r>
              <a:rPr lang="ro-RO" sz="3200" dirty="0"/>
              <a:t>: Programe de stat AIPA</a:t>
            </a:r>
            <a:endParaRPr lang="ru-RU" sz="32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C17A1BAA-94D7-4C8E-9A6F-8EFC369FE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819762"/>
              </p:ext>
            </p:extLst>
          </p:nvPr>
        </p:nvGraphicFramePr>
        <p:xfrm>
          <a:off x="914405" y="1268760"/>
          <a:ext cx="8229595" cy="500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354266456"/>
                    </a:ext>
                  </a:extLst>
                </a:gridCol>
                <a:gridCol w="561251">
                  <a:extLst>
                    <a:ext uri="{9D8B030D-6E8A-4147-A177-3AD203B41FA5}">
                      <a16:colId xmlns:a16="http://schemas.microsoft.com/office/drawing/2014/main" xmlns="" val="1464340590"/>
                    </a:ext>
                  </a:extLst>
                </a:gridCol>
                <a:gridCol w="673229">
                  <a:extLst>
                    <a:ext uri="{9D8B030D-6E8A-4147-A177-3AD203B41FA5}">
                      <a16:colId xmlns:a16="http://schemas.microsoft.com/office/drawing/2014/main" xmlns="" val="348876919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8458959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97732637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78850281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132022377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79229726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596512547"/>
                    </a:ext>
                  </a:extLst>
                </a:gridCol>
                <a:gridCol w="558338">
                  <a:extLst>
                    <a:ext uri="{9D8B030D-6E8A-4147-A177-3AD203B41FA5}">
                      <a16:colId xmlns:a16="http://schemas.microsoft.com/office/drawing/2014/main" xmlns="" val="3992682992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xmlns="" val="2339528984"/>
                    </a:ext>
                  </a:extLst>
                </a:gridCol>
              </a:tblGrid>
              <a:tr h="13972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2020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2021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2022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2023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2024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0039968"/>
                  </a:ext>
                </a:extLst>
              </a:tr>
              <a:tr h="3565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/>
                        <a:t>Nr. </a:t>
                      </a:r>
                    </a:p>
                    <a:p>
                      <a:pPr algn="ctr"/>
                      <a:r>
                        <a:rPr lang="ro-RO" sz="1200" dirty="0"/>
                        <a:t>cereri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/>
                        <a:t>mi</a:t>
                      </a:r>
                      <a:r>
                        <a:rPr lang="en-US" sz="1200" dirty="0"/>
                        <a:t>l</a:t>
                      </a:r>
                      <a:r>
                        <a:rPr lang="ro-RO" sz="1200" dirty="0"/>
                        <a:t> lei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/>
                        <a:t>Nr. cereri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/>
                        <a:t>mi</a:t>
                      </a:r>
                      <a:r>
                        <a:rPr lang="en-US" sz="1200" dirty="0"/>
                        <a:t>L</a:t>
                      </a:r>
                      <a:r>
                        <a:rPr lang="ro-RO" sz="1200" dirty="0"/>
                        <a:t> lei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/>
                        <a:t>Nr. cereri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/>
                        <a:t>mi</a:t>
                      </a:r>
                      <a:r>
                        <a:rPr lang="en-US" sz="1200" dirty="0"/>
                        <a:t>l</a:t>
                      </a:r>
                      <a:r>
                        <a:rPr lang="ro-RO" sz="1200" dirty="0"/>
                        <a:t> lei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/>
                        <a:t>Nr. cereri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/>
                        <a:t>mi</a:t>
                      </a:r>
                      <a:r>
                        <a:rPr lang="en-US" sz="1200" dirty="0"/>
                        <a:t>l</a:t>
                      </a:r>
                      <a:r>
                        <a:rPr lang="ro-RO" sz="1200" dirty="0"/>
                        <a:t> lei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/>
                        <a:t>Nr. cereri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/>
                        <a:t>mi</a:t>
                      </a:r>
                      <a:r>
                        <a:rPr lang="en-US" sz="1200" dirty="0"/>
                        <a:t>l</a:t>
                      </a:r>
                      <a:r>
                        <a:rPr lang="ro-RO" sz="1200" dirty="0"/>
                        <a:t> lei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3408529"/>
                  </a:ext>
                </a:extLst>
              </a:tr>
              <a:tr h="3565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Subven</a:t>
                      </a:r>
                      <a:r>
                        <a:rPr lang="ro-RO" sz="1400" dirty="0"/>
                        <a:t>ții </a:t>
                      </a:r>
                      <a:r>
                        <a:rPr lang="ro-RO" sz="1400" dirty="0" err="1"/>
                        <a:t>postinv</a:t>
                      </a:r>
                      <a:r>
                        <a:rPr lang="ro-RO" sz="1400" dirty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166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20</a:t>
                      </a:r>
                      <a:r>
                        <a:rPr lang="en-US" sz="1400" dirty="0"/>
                        <a:t>,23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23,31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44,86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21,58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3,393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483786"/>
                  </a:ext>
                </a:extLst>
              </a:tr>
              <a:tr h="356540">
                <a:tc>
                  <a:txBody>
                    <a:bodyPr/>
                    <a:lstStyle/>
                    <a:p>
                      <a:r>
                        <a:rPr lang="ro-RO" sz="1400" dirty="0"/>
                        <a:t>Subvenții Avans APL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2,29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1,62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0099820"/>
                  </a:ext>
                </a:extLst>
              </a:tr>
              <a:tr h="356540">
                <a:tc>
                  <a:txBody>
                    <a:bodyPr/>
                    <a:lstStyle/>
                    <a:p>
                      <a:r>
                        <a:rPr lang="ro-RO" sz="1400" dirty="0"/>
                        <a:t>Motorină 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6529671"/>
                  </a:ext>
                </a:extLst>
              </a:tr>
              <a:tr h="356540">
                <a:tc>
                  <a:txBody>
                    <a:bodyPr/>
                    <a:lstStyle/>
                    <a:p>
                      <a:r>
                        <a:rPr lang="ro-RO" sz="1400" dirty="0"/>
                        <a:t>Suport financiar acciz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2,83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4246754"/>
                  </a:ext>
                </a:extLst>
              </a:tr>
              <a:tr h="356540">
                <a:tc>
                  <a:txBody>
                    <a:bodyPr/>
                    <a:lstStyle/>
                    <a:p>
                      <a:r>
                        <a:rPr lang="ro-RO" sz="1400" dirty="0"/>
                        <a:t>Plăți pentru cap/an.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3,31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2,994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1,458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0981829"/>
                  </a:ext>
                </a:extLst>
              </a:tr>
              <a:tr h="356540">
                <a:tc>
                  <a:txBody>
                    <a:bodyPr/>
                    <a:lstStyle/>
                    <a:p>
                      <a:r>
                        <a:rPr lang="en-US" sz="1400" dirty="0"/>
                        <a:t>Pl</a:t>
                      </a:r>
                      <a:r>
                        <a:rPr lang="ro-RO" sz="1400" dirty="0"/>
                        <a:t>ăți pentru kg de produs (lapte)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1,763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2,83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083286"/>
                  </a:ext>
                </a:extLst>
              </a:tr>
              <a:tr h="356540">
                <a:tc>
                  <a:txBody>
                    <a:bodyPr/>
                    <a:lstStyle/>
                    <a:p>
                      <a:r>
                        <a:rPr lang="ro-RO" sz="1400" dirty="0"/>
                        <a:t>Subvenții complimentare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13,063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126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17,752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622452"/>
                  </a:ext>
                </a:extLst>
              </a:tr>
              <a:tr h="356540">
                <a:tc>
                  <a:txBody>
                    <a:bodyPr/>
                    <a:lstStyle/>
                    <a:p>
                      <a:r>
                        <a:rPr lang="ro-RO" sz="1400" dirty="0"/>
                        <a:t>Ajutor financiar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4,51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4869205"/>
                  </a:ext>
                </a:extLst>
              </a:tr>
              <a:tr h="356540">
                <a:tc>
                  <a:txBody>
                    <a:bodyPr/>
                    <a:lstStyle/>
                    <a:p>
                      <a:r>
                        <a:rPr lang="ro-RO" sz="1400" dirty="0"/>
                        <a:t>Programul MAC -</a:t>
                      </a:r>
                      <a:r>
                        <a:rPr lang="en-US" sz="1400" dirty="0"/>
                        <a:t> P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0,94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-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7293392"/>
                  </a:ext>
                </a:extLst>
              </a:tr>
              <a:tr h="356540">
                <a:tc>
                  <a:txBody>
                    <a:bodyPr/>
                    <a:lstStyle/>
                    <a:p>
                      <a:r>
                        <a:rPr lang="ro-RO" sz="1400" b="1" dirty="0"/>
                        <a:t>Total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166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20,23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321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25,6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369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54,56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/>
                        <a:t>324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/>
                        <a:t>45,73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/>
                        <a:t>179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/>
                        <a:t>25,44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9059138"/>
                  </a:ext>
                </a:extLst>
              </a:tr>
              <a:tr h="356540">
                <a:tc>
                  <a:txBody>
                    <a:bodyPr/>
                    <a:lstStyle/>
                    <a:p>
                      <a:r>
                        <a:rPr lang="ro-RO" sz="1400" b="1" dirty="0"/>
                        <a:t>TOTAL 2020-2024</a:t>
                      </a:r>
                      <a:endParaRPr lang="ru-RU" sz="1400" b="1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o-RO" sz="1400" b="1" dirty="0"/>
                        <a:t>1359 BENEFICIARI – 171 563 100 LEI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86541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0D6B6D-E661-4274-9721-FC9B1B022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920" y="548680"/>
            <a:ext cx="797808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vi-VN" sz="3600" dirty="0"/>
              <a:t>Sporirea competitivității sectorului ÎMM</a:t>
            </a:r>
            <a:r>
              <a:rPr lang="ro-RO" sz="3600" dirty="0"/>
              <a:t/>
            </a:r>
            <a:br>
              <a:rPr lang="ro-RO" sz="3600" dirty="0"/>
            </a:br>
            <a:r>
              <a:rPr lang="vi-VN" sz="3600" dirty="0"/>
              <a:t> prin stimularea asocierii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3A0CAC-878D-426B-85BA-FB90DB5C8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484784"/>
            <a:ext cx="7499176" cy="5089752"/>
          </a:xfrm>
        </p:spPr>
        <p:txBody>
          <a:bodyPr/>
          <a:lstStyle/>
          <a:p>
            <a:pPr marL="109728" indent="0">
              <a:buNone/>
            </a:pPr>
            <a:endParaRPr lang="ro-RO" sz="1800" b="1" dirty="0">
              <a:effectLst/>
              <a:ea typeface="Calibri" panose="020F0502020204030204" pitchFamily="34" charset="0"/>
            </a:endParaRPr>
          </a:p>
          <a:p>
            <a:pPr marL="109728" lvl="0" indent="0">
              <a:buNone/>
            </a:pPr>
            <a:r>
              <a:rPr lang="ro-RO" sz="1800" b="1" dirty="0" err="1"/>
              <a:t>Polska</a:t>
            </a:r>
            <a:r>
              <a:rPr lang="ro-RO" sz="1800" b="1" dirty="0"/>
              <a:t> </a:t>
            </a:r>
            <a:r>
              <a:rPr lang="ro-RO" sz="1800" b="1" dirty="0" err="1"/>
              <a:t>Pomoc</a:t>
            </a:r>
            <a:r>
              <a:rPr lang="ro-RO" sz="1800" b="1" dirty="0"/>
              <a:t>, Ministerul Culturii: Clusterul Turistic Ținutul de Vest (2019, 2024)</a:t>
            </a:r>
            <a:endParaRPr lang="ru-RU" sz="1800" dirty="0"/>
          </a:p>
          <a:p>
            <a:pPr marL="109728" indent="0">
              <a:buNone/>
            </a:pPr>
            <a:endParaRPr lang="ro-RO" sz="1800" b="1" dirty="0">
              <a:ea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US" sz="1800" b="1" dirty="0">
                <a:ea typeface="Calibri" panose="020F0502020204030204" pitchFamily="34" charset="0"/>
              </a:rPr>
              <a:t>EU4Moldova</a:t>
            </a:r>
            <a:r>
              <a:rPr lang="ro-RO" sz="1800" b="1" dirty="0">
                <a:ea typeface="Calibri" panose="020F0502020204030204" pitchFamily="34" charset="0"/>
              </a:rPr>
              <a:t>: </a:t>
            </a:r>
            <a:r>
              <a:rPr lang="en-US" sz="1800" b="1" dirty="0">
                <a:ea typeface="Calibri" panose="020F0502020204030204" pitchFamily="34" charset="0"/>
              </a:rPr>
              <a:t>3 </a:t>
            </a:r>
            <a:r>
              <a:rPr lang="en-US" sz="1800" b="1" dirty="0" err="1">
                <a:effectLst/>
                <a:ea typeface="Calibri" panose="020F0502020204030204" pitchFamily="34" charset="0"/>
              </a:rPr>
              <a:t>Clustere</a:t>
            </a:r>
            <a:r>
              <a:rPr lang="en-US" sz="1800" b="1" dirty="0">
                <a:effectLst/>
                <a:ea typeface="Calibri" panose="020F0502020204030204" pitchFamily="34" charset="0"/>
              </a:rPr>
              <a:t> – total 300.000 EUR </a:t>
            </a:r>
            <a:r>
              <a:rPr lang="ro-RO" sz="1800" b="1" dirty="0">
                <a:effectLst/>
                <a:ea typeface="Calibri" panose="020F0502020204030204" pitchFamily="34" charset="0"/>
              </a:rPr>
              <a:t>, </a:t>
            </a:r>
            <a:r>
              <a:rPr lang="x-none" sz="1800" b="1">
                <a:ea typeface="Calibri" panose="020F0502020204030204" pitchFamily="34" charset="0"/>
              </a:rPr>
              <a:t>2 Apeluri</a:t>
            </a:r>
            <a:r>
              <a:rPr lang="en-US" sz="1800" b="1" dirty="0">
                <a:ea typeface="Calibri" panose="020F0502020204030204" pitchFamily="34" charset="0"/>
              </a:rPr>
              <a:t>:</a:t>
            </a:r>
            <a:r>
              <a:rPr lang="x-none" sz="1800" b="1">
                <a:ea typeface="Calibri" panose="020F0502020204030204" pitchFamily="34" charset="0"/>
              </a:rPr>
              <a:t> 2022 și 2023</a:t>
            </a:r>
            <a:endParaRPr lang="ru-RU" sz="1800" dirty="0"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b="1" dirty="0" err="1">
                <a:effectLst/>
                <a:ea typeface="Calibri" panose="020F0502020204030204" pitchFamily="34" charset="0"/>
              </a:rPr>
              <a:t>Clusterul</a:t>
            </a:r>
            <a:r>
              <a:rPr lang="en-US" sz="1800" b="1" dirty="0">
                <a:effectLst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ea typeface="Calibri" panose="020F0502020204030204" pitchFamily="34" charset="0"/>
              </a:rPr>
              <a:t>Bacifer</a:t>
            </a:r>
            <a:r>
              <a:rPr lang="en-US" sz="1800" b="1" dirty="0">
                <a:effectLst/>
                <a:ea typeface="Calibri" panose="020F0502020204030204" pitchFamily="34" charset="0"/>
              </a:rPr>
              <a:t> „Berries Group” </a:t>
            </a:r>
            <a:endParaRPr lang="ru-RU" sz="18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b="1" dirty="0" err="1">
                <a:effectLst/>
                <a:ea typeface="Calibri" panose="020F0502020204030204" pitchFamily="34" charset="0"/>
              </a:rPr>
              <a:t>Clusterul</a:t>
            </a:r>
            <a:r>
              <a:rPr lang="en-US" sz="1800" b="1" dirty="0">
                <a:effectLst/>
                <a:ea typeface="Calibri" panose="020F0502020204030204" pitchFamily="34" charset="0"/>
              </a:rPr>
              <a:t> Mobilier din Ungheni </a:t>
            </a:r>
            <a:r>
              <a:rPr lang="en-US" sz="1800" b="1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Furniture&amp;More</a:t>
            </a:r>
            <a:r>
              <a:rPr lang="en-US" sz="1800" b="1" dirty="0">
                <a:effectLst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b="1" dirty="0" err="1">
                <a:effectLst/>
                <a:ea typeface="Times New Roman" panose="02020603050405020304" pitchFamily="18" charset="0"/>
              </a:rPr>
              <a:t>Clusterul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ea typeface="Times New Roman" panose="02020603050405020304" pitchFamily="18" charset="0"/>
              </a:rPr>
              <a:t>Turistic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ea typeface="Times New Roman" panose="02020603050405020304" pitchFamily="18" charset="0"/>
              </a:rPr>
              <a:t>Dealurile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ea typeface="Times New Roman" panose="02020603050405020304" pitchFamily="18" charset="0"/>
              </a:rPr>
              <a:t>Măgurii</a:t>
            </a:r>
            <a:endParaRPr lang="ro-RO" sz="1800" b="1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None/>
            </a:pPr>
            <a:endParaRPr lang="ro-RO" sz="1800" b="1" dirty="0"/>
          </a:p>
          <a:p>
            <a:pPr marL="342900" lvl="0" indent="-342900">
              <a:buNone/>
            </a:pPr>
            <a:r>
              <a:rPr lang="ro-RO" sz="1800" b="1" dirty="0"/>
              <a:t>M4EG: Clusterul Turistic Ungheni 2020 (2022-2024)</a:t>
            </a:r>
          </a:p>
          <a:p>
            <a:pPr marL="342900" lvl="0" indent="-342900">
              <a:buNone/>
            </a:pPr>
            <a:endParaRPr lang="ro-RO" sz="1800" b="1" dirty="0"/>
          </a:p>
        </p:txBody>
      </p:sp>
    </p:spTree>
    <p:extLst>
      <p:ext uri="{BB962C8B-B14F-4D97-AF65-F5344CB8AC3E}">
        <p14:creationId xmlns:p14="http://schemas.microsoft.com/office/powerpoint/2010/main" xmlns="" val="1241508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822217"/>
          </a:xfrm>
        </p:spPr>
        <p:txBody>
          <a:bodyPr>
            <a:normAutofit/>
          </a:bodyPr>
          <a:lstStyle/>
          <a:p>
            <a:r>
              <a:rPr lang="it-IT" sz="2700" dirty="0"/>
              <a:t>Crearea și dezvoltarea infrastructurii de sprijin în afaceri</a:t>
            </a:r>
            <a:endParaRPr lang="ru-RU" sz="27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95E32A98-605A-41C0-AAC9-ED2D35CF2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9417978"/>
              </p:ext>
            </p:extLst>
          </p:nvPr>
        </p:nvGraphicFramePr>
        <p:xfrm>
          <a:off x="107505" y="692696"/>
          <a:ext cx="9036496" cy="5887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02">
                  <a:extLst>
                    <a:ext uri="{9D8B030D-6E8A-4147-A177-3AD203B41FA5}">
                      <a16:colId xmlns:a16="http://schemas.microsoft.com/office/drawing/2014/main" xmlns="" val="4091017316"/>
                    </a:ext>
                  </a:extLst>
                </a:gridCol>
                <a:gridCol w="881820">
                  <a:extLst>
                    <a:ext uri="{9D8B030D-6E8A-4147-A177-3AD203B41FA5}">
                      <a16:colId xmlns:a16="http://schemas.microsoft.com/office/drawing/2014/main" xmlns="" val="605315237"/>
                    </a:ext>
                  </a:extLst>
                </a:gridCol>
                <a:gridCol w="247302">
                  <a:extLst>
                    <a:ext uri="{9D8B030D-6E8A-4147-A177-3AD203B41FA5}">
                      <a16:colId xmlns:a16="http://schemas.microsoft.com/office/drawing/2014/main" xmlns="" val="2937318407"/>
                    </a:ext>
                  </a:extLst>
                </a:gridCol>
                <a:gridCol w="1315319">
                  <a:extLst>
                    <a:ext uri="{9D8B030D-6E8A-4147-A177-3AD203B41FA5}">
                      <a16:colId xmlns:a16="http://schemas.microsoft.com/office/drawing/2014/main" xmlns="" val="1336287549"/>
                    </a:ext>
                  </a:extLst>
                </a:gridCol>
                <a:gridCol w="1655912">
                  <a:extLst>
                    <a:ext uri="{9D8B030D-6E8A-4147-A177-3AD203B41FA5}">
                      <a16:colId xmlns:a16="http://schemas.microsoft.com/office/drawing/2014/main" xmlns="" val="1173910377"/>
                    </a:ext>
                  </a:extLst>
                </a:gridCol>
                <a:gridCol w="1103940">
                  <a:extLst>
                    <a:ext uri="{9D8B030D-6E8A-4147-A177-3AD203B41FA5}">
                      <a16:colId xmlns:a16="http://schemas.microsoft.com/office/drawing/2014/main" xmlns="" val="2851179522"/>
                    </a:ext>
                  </a:extLst>
                </a:gridCol>
                <a:gridCol w="1577058">
                  <a:extLst>
                    <a:ext uri="{9D8B030D-6E8A-4147-A177-3AD203B41FA5}">
                      <a16:colId xmlns:a16="http://schemas.microsoft.com/office/drawing/2014/main" xmlns="" val="326529357"/>
                    </a:ext>
                  </a:extLst>
                </a:gridCol>
                <a:gridCol w="1824943">
                  <a:extLst>
                    <a:ext uri="{9D8B030D-6E8A-4147-A177-3AD203B41FA5}">
                      <a16:colId xmlns:a16="http://schemas.microsoft.com/office/drawing/2014/main" xmlns="" val="2603082000"/>
                    </a:ext>
                  </a:extLst>
                </a:gridCol>
              </a:tblGrid>
              <a:tr h="37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Nr.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Beneficiar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9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Denumire proiect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Denumire proiect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b="1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Rezultate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Valoarea proiectului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Corespunderea cu OD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Stadiul actual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23068588"/>
                  </a:ext>
                </a:extLst>
              </a:tr>
              <a:tr h="312899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INFRASTRUCTURA ECONOMICĂ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7386976"/>
                  </a:ext>
                </a:extLst>
              </a:tr>
              <a:tr h="1281681">
                <a:tc>
                  <a:txBody>
                    <a:bodyPr/>
                    <a:lstStyle/>
                    <a:p>
                      <a:pPr marL="1143000" lvl="2" indent="-228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Consiliul raional Ungheni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1590" marR="285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Dezvoltarea infrastructurii de suport în afaceri </a:t>
                      </a:r>
                      <a:r>
                        <a:rPr lang="en-US" sz="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Zona industrială  EuroBusiness</a:t>
                      </a:r>
                      <a:r>
                        <a:rPr lang="en-US" sz="900" b="1" i="1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Park Ungheni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US" sz="9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285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i="1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Dezvoltarea</a:t>
                      </a:r>
                      <a:r>
                        <a:rPr lang="en-US" sz="1200" i="1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i="1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infrastructurii</a:t>
                      </a:r>
                      <a:r>
                        <a:rPr lang="en-US" sz="1200" i="1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en-US" sz="1200" i="1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suport</a:t>
                      </a:r>
                      <a:r>
                        <a:rPr lang="en-US" sz="1200" i="1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i="1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în</a:t>
                      </a:r>
                      <a:r>
                        <a:rPr lang="en-US" sz="1200" i="1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i="1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afaceri</a:t>
                      </a:r>
                      <a:r>
                        <a:rPr lang="en-US" sz="1200" i="1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="1" i="1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– </a:t>
                      </a:r>
                      <a:r>
                        <a:rPr lang="en-US" sz="1200" b="1" i="1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Zona</a:t>
                      </a:r>
                      <a:r>
                        <a:rPr lang="en-US" sz="1200" b="1" i="1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="1" i="1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industrială</a:t>
                      </a:r>
                      <a:r>
                        <a:rPr lang="en-US" sz="1200" b="1" i="1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200" b="1" i="1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EuroBusiness</a:t>
                      </a:r>
                      <a:r>
                        <a:rPr lang="en-US" sz="1200" b="1" i="1" spc="5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="1" i="1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Park </a:t>
                      </a:r>
                      <a:r>
                        <a:rPr lang="en-US" sz="1200" b="1" i="1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Ungheni</a:t>
                      </a:r>
                      <a:r>
                        <a:rPr lang="en-US" sz="1200" i="1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1176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  <a:tabLst>
                          <a:tab pos="201295" algn="l"/>
                          <a:tab pos="1911350" algn="l"/>
                        </a:tabLst>
                      </a:pPr>
                      <a:r>
                        <a:rPr lang="en-US" sz="12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Infrastructură</a:t>
                      </a:r>
                      <a:r>
                        <a:rPr lang="ro-RO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: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11350" algn="l"/>
                        </a:tabLs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Zona 1. Zona de </a:t>
                      </a:r>
                      <a:r>
                        <a:rPr lang="en-US" sz="12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oficii</a:t>
                      </a:r>
                      <a:r>
                        <a:rPr lang="en-US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(business)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11350" algn="l"/>
                        </a:tabLs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Zona 2. Zona de </a:t>
                      </a:r>
                      <a:r>
                        <a:rPr lang="en-US" sz="12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depozitare</a:t>
                      </a:r>
                      <a:r>
                        <a:rPr lang="en-US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și</a:t>
                      </a:r>
                      <a:r>
                        <a:rPr lang="en-US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parcare</a:t>
                      </a:r>
                      <a:r>
                        <a:rPr lang="en-US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11350" algn="l"/>
                        </a:tabLs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Zona 3. Zona </a:t>
                      </a:r>
                      <a:r>
                        <a:rPr lang="en-US" sz="12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industrială</a:t>
                      </a:r>
                      <a:r>
                        <a:rPr lang="en-US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11350" algn="l"/>
                        </a:tabLs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Zona 4. Zona </a:t>
                      </a:r>
                      <a:r>
                        <a:rPr lang="en-US" sz="12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tehnică</a:t>
                      </a:r>
                      <a:r>
                        <a:rPr lang="en-US" sz="1200" b="1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N/A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0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Obiectiv specific 2.2 Extinderea și echiparea infrastructurilor și serviciilor de suport în afaceri</a:t>
                      </a:r>
                      <a:endParaRPr lang="ru-RU" sz="10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Elaborată nota conceptuală, în faza de identificare surse finanțare a studiului de prefezabilitate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0385922"/>
                  </a:ext>
                </a:extLst>
              </a:tr>
              <a:tr h="1591809">
                <a:tc>
                  <a:txBody>
                    <a:bodyPr/>
                    <a:lstStyle/>
                    <a:p>
                      <a:pPr marL="1143000" lvl="2" indent="-228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Guvernul RM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Consiliul raional Ungheni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100" b="1" i="1">
                          <a:solidFill>
                            <a:srgbClr val="2C2C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Dezvoltarea Complexului Logistic Multimodal Berești</a:t>
                      </a:r>
                      <a:endParaRPr lang="ru-RU" sz="1100" b="1" i="1">
                        <a:solidFill>
                          <a:srgbClr val="2C2C3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 b="1" i="1" dirty="0">
                          <a:solidFill>
                            <a:srgbClr val="2C2C3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Dezvoltarea Complexului Logistic </a:t>
                      </a:r>
                      <a:r>
                        <a:rPr lang="ro-RO" sz="1200" b="1" i="1" dirty="0" err="1">
                          <a:solidFill>
                            <a:srgbClr val="2C2C3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Multimodal</a:t>
                      </a:r>
                      <a:r>
                        <a:rPr lang="ro-RO" sz="1200" b="1" i="1" dirty="0">
                          <a:solidFill>
                            <a:srgbClr val="2C2C3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Berești</a:t>
                      </a:r>
                      <a:endParaRPr lang="ru-RU" sz="1200" b="1" i="1" dirty="0">
                        <a:solidFill>
                          <a:srgbClr val="2C2C30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1176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201295" algn="l"/>
                          <a:tab pos="1911350" algn="l"/>
                        </a:tabLs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1 complex logistic </a:t>
                      </a:r>
                      <a:r>
                        <a:rPr lang="en-US" sz="12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funcțional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N/A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0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Obiectiv specific 1.5 Reabilitarea infrastructurii rutiere, feroviare, fluviale și pietonale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0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Obiectiv specific 2.2 Extinderea și echiparea infrastructurilor și serviciilor de suport în afaceri</a:t>
                      </a:r>
                      <a:endParaRPr lang="ru-RU" sz="10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Elaborat studiul de fezabilitate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6856444"/>
                  </a:ext>
                </a:extLst>
              </a:tr>
              <a:tr h="312899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INFRASTRUCTURA CULTURA, RECREERE ȘI SPORT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2957715"/>
                  </a:ext>
                </a:extLst>
              </a:tr>
              <a:tr h="1297620">
                <a:tc>
                  <a:txBody>
                    <a:bodyPr/>
                    <a:lstStyle/>
                    <a:p>
                      <a:pPr marL="12573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Consiliul raional Ungheni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Primăria mun. Ungheni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US" sz="1200" i="1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Construcția</a:t>
                      </a:r>
                      <a:r>
                        <a:rPr lang="en-US" sz="1200" i="1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i="1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Sălii</a:t>
                      </a:r>
                      <a:r>
                        <a:rPr lang="en-US" sz="1200" i="1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i="1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Polivalente</a:t>
                      </a:r>
                      <a:r>
                        <a:rPr lang="en-US" sz="1200" i="1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i="1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în</a:t>
                      </a:r>
                      <a:r>
                        <a:rPr lang="en-US" sz="1200" i="1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i="1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mun.Ungheni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201295" algn="l"/>
                        </a:tabLst>
                      </a:pPr>
                      <a:r>
                        <a:rPr lang="en-US" sz="120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Spații pentru evenimente culturale, sportive, de afaceri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N/A</a:t>
                      </a:r>
                      <a:endParaRPr lang="ru-RU" sz="120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0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Obiectiv specific 3.4: Revitalizarea infrastructurii sportive și de recreere</a:t>
                      </a:r>
                      <a:endParaRPr lang="ru-RU" sz="10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Concept</a:t>
                      </a:r>
                      <a:endParaRPr lang="ru-RU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43569453"/>
                  </a:ext>
                </a:extLst>
              </a:tr>
              <a:tr h="312899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9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INFRASTRUCTURA SERVICIILOR PUBLICE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5176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64704"/>
          </a:xfrm>
        </p:spPr>
        <p:txBody>
          <a:bodyPr>
            <a:noAutofit/>
          </a:bodyPr>
          <a:lstStyle/>
          <a:p>
            <a:pPr algn="ctr"/>
            <a:r>
              <a:rPr lang="vi-VN" sz="2400" dirty="0">
                <a:latin typeface="Calibri" pitchFamily="34" charset="0"/>
                <a:cs typeface="Calibri" pitchFamily="34" charset="0"/>
              </a:rPr>
              <a:t>Consolidarea capacităților instituționale </a:t>
            </a:r>
            <a:r>
              <a:rPr lang="ro-RO" sz="2400" dirty="0">
                <a:latin typeface="Calibri" pitchFamily="34" charset="0"/>
                <a:cs typeface="Calibri" pitchFamily="34" charset="0"/>
              </a:rPr>
              <a:t>APL și parteneriate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 în domeniul susținerii antreprenorialului</a:t>
            </a:r>
            <a:r>
              <a:rPr lang="ro-RO" sz="2400" dirty="0">
                <a:latin typeface="Calibri" pitchFamily="34" charset="0"/>
                <a:cs typeface="Calibri" pitchFamily="34" charset="0"/>
              </a:rPr>
              <a:t>: Activități majore 2024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FA31A762-A3F3-4C06-BC7D-8F2665A843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3802465"/>
              </p:ext>
            </p:extLst>
          </p:nvPr>
        </p:nvGraphicFramePr>
        <p:xfrm>
          <a:off x="179512" y="980728"/>
          <a:ext cx="8964488" cy="5674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585">
                  <a:extLst>
                    <a:ext uri="{9D8B030D-6E8A-4147-A177-3AD203B41FA5}">
                      <a16:colId xmlns:a16="http://schemas.microsoft.com/office/drawing/2014/main" xmlns="" val="3193625274"/>
                    </a:ext>
                  </a:extLst>
                </a:gridCol>
                <a:gridCol w="1437787">
                  <a:extLst>
                    <a:ext uri="{9D8B030D-6E8A-4147-A177-3AD203B41FA5}">
                      <a16:colId xmlns:a16="http://schemas.microsoft.com/office/drawing/2014/main" xmlns="" val="3573188152"/>
                    </a:ext>
                  </a:extLst>
                </a:gridCol>
                <a:gridCol w="4717237">
                  <a:extLst>
                    <a:ext uri="{9D8B030D-6E8A-4147-A177-3AD203B41FA5}">
                      <a16:colId xmlns:a16="http://schemas.microsoft.com/office/drawing/2014/main" xmlns="" val="3895326540"/>
                    </a:ext>
                  </a:extLst>
                </a:gridCol>
                <a:gridCol w="2351879">
                  <a:extLst>
                    <a:ext uri="{9D8B030D-6E8A-4147-A177-3AD203B41FA5}">
                      <a16:colId xmlns:a16="http://schemas.microsoft.com/office/drawing/2014/main" xmlns="" val="1033079837"/>
                    </a:ext>
                  </a:extLst>
                </a:gridCol>
              </a:tblGrid>
              <a:tr h="433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i="1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Nr.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i="1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Perioada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i="1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Denumire</a:t>
                      </a:r>
                      <a:r>
                        <a:rPr lang="en-US" sz="1500" b="1" i="1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b="1" i="1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activității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i="1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Nr. </a:t>
                      </a:r>
                      <a:r>
                        <a:rPr lang="en-US" sz="1500" b="1" i="1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participanți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7608969"/>
                  </a:ext>
                </a:extLst>
              </a:tr>
              <a:tr h="286192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US" sz="1500" dirty="0">
                          <a:solidFill>
                            <a:srgbClr val="202124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202124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31.01– 04.02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202124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XXI-a </a:t>
                      </a:r>
                      <a:r>
                        <a:rPr lang="en-US" sz="1500" dirty="0" err="1">
                          <a:solidFill>
                            <a:srgbClr val="202124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ediție</a:t>
                      </a:r>
                      <a:r>
                        <a:rPr lang="en-US" sz="1500" dirty="0">
                          <a:solidFill>
                            <a:srgbClr val="202124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a </a:t>
                      </a:r>
                      <a:r>
                        <a:rPr lang="en-US" sz="1500" dirty="0" err="1">
                          <a:solidFill>
                            <a:srgbClr val="202124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Expoziției</a:t>
                      </a:r>
                      <a:r>
                        <a:rPr lang="en-US" sz="1500" dirty="0">
                          <a:solidFill>
                            <a:srgbClr val="202124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202124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naționale</a:t>
                      </a:r>
                      <a:r>
                        <a:rPr lang="en-US" sz="1500" dirty="0">
                          <a:solidFill>
                            <a:srgbClr val="202124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„</a:t>
                      </a:r>
                      <a:r>
                        <a:rPr lang="en-US" sz="1500" dirty="0" err="1">
                          <a:solidFill>
                            <a:srgbClr val="040C28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Fabricat</a:t>
                      </a:r>
                      <a:r>
                        <a:rPr lang="en-US" sz="1500" dirty="0">
                          <a:solidFill>
                            <a:srgbClr val="202124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US" sz="1500" dirty="0" err="1">
                          <a:solidFill>
                            <a:srgbClr val="202124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în</a:t>
                      </a:r>
                      <a:r>
                        <a:rPr lang="en-US" sz="1500" dirty="0">
                          <a:solidFill>
                            <a:srgbClr val="202124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US" sz="1500" dirty="0">
                          <a:solidFill>
                            <a:srgbClr val="040C28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Moldova</a:t>
                      </a:r>
                      <a:r>
                        <a:rPr lang="en-US" sz="1500" dirty="0">
                          <a:solidFill>
                            <a:srgbClr val="202124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”</a:t>
                      </a:r>
                      <a:r>
                        <a:rPr lang="ro-RO" sz="1500" dirty="0">
                          <a:solidFill>
                            <a:srgbClr val="202124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, mun. Chișinău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9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participanți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48269557"/>
                  </a:ext>
                </a:extLst>
              </a:tr>
              <a:tr h="4696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2.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16.02-  18.02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Expoziția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Tourism&amp;Travel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Expo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4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agenți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economici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, 2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instituții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cultural</a:t>
                      </a: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e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2015127"/>
                  </a:ext>
                </a:extLst>
              </a:tr>
              <a:tr h="4696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o-RO" sz="1500" dirty="0">
                          <a:solidFill>
                            <a:srgbClr val="1C1E21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3.</a:t>
                      </a:r>
                      <a:r>
                        <a:rPr lang="en-US" sz="1500" dirty="0">
                          <a:solidFill>
                            <a:srgbClr val="1C1E21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 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28.02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Seminar ODA–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Aspecte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juridice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și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practice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privind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activitatea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întreprinderilor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sociale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32 </a:t>
                      </a: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participanți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90011501"/>
                  </a:ext>
                </a:extLst>
              </a:tr>
              <a:tr h="4696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4.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22.03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Vizita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oficială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a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Delegației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pe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Agricultură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Turism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și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Sisteme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Irigare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din Carolina de Nord, SUA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15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participanți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9303243"/>
                  </a:ext>
                </a:extLst>
              </a:tr>
              <a:tr h="49024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5.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25.05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Târg</a:t>
                      </a: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u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l de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produse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ecologice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edi</a:t>
                      </a: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ț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ia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III</a:t>
                      </a: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, s. Rădenii Vechi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35 ag.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ecci</a:t>
                      </a: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, v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izitatori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aprox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2500 pers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61518678"/>
                  </a:ext>
                </a:extLst>
              </a:tr>
              <a:tr h="33600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6.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31.05- 02.06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Zilele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Internaționale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ale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Producătorilor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în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Baia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Mare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1 stand de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promovare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8869503"/>
                  </a:ext>
                </a:extLst>
              </a:tr>
              <a:tr h="2271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7.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07.06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Concursul</a:t>
                      </a:r>
                      <a:r>
                        <a:rPr lang="ru-RU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raional</a:t>
                      </a:r>
                      <a:r>
                        <a:rPr lang="ru-RU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„</a:t>
                      </a:r>
                      <a:r>
                        <a:rPr lang="ru-RU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Businessmanul</a:t>
                      </a:r>
                      <a:r>
                        <a:rPr lang="ru-RU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Anului</a:t>
                      </a:r>
                      <a:r>
                        <a:rPr lang="ru-RU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85 </a:t>
                      </a:r>
                      <a:r>
                        <a:rPr lang="ru-RU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participanți</a:t>
                      </a:r>
                      <a:r>
                        <a:rPr lang="ru-RU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, 60 </a:t>
                      </a:r>
                      <a:r>
                        <a:rPr lang="ru-RU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premianți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8056195"/>
                  </a:ext>
                </a:extLst>
              </a:tr>
              <a:tr h="259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8.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23.06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Expoziția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Hora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Culturilor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Bruxelles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Belgia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1 stand de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promovare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99261369"/>
                  </a:ext>
                </a:extLst>
              </a:tr>
              <a:tr h="2271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9.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27.09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Forumul regional FRATI</a:t>
                      </a:r>
                      <a:endParaRPr lang="ru-RU" sz="150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150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participanți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8063299"/>
                  </a:ext>
                </a:extLst>
              </a:tr>
              <a:tr h="29861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10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28.09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Ungheni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-FEST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163843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11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15.09 – 30.10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Elaborarea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site-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ului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u="sng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  <a:hlinkClick r:id="rId2"/>
                        </a:rPr>
                        <a:t>www.visitungheni.md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endParaRPr lang="ru-RU" sz="150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36963516"/>
                  </a:ext>
                </a:extLst>
              </a:tr>
              <a:tr h="4696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12.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27.10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Festivalul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Aroma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și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gustul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tradiției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din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regiunea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Ungheni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17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expozanți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aprox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500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vizitatori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24318810"/>
                  </a:ext>
                </a:extLst>
              </a:tr>
              <a:tr h="43479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13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08-10.11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Expoziția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Republica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Moldova pre</a:t>
                      </a: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z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intă</a:t>
                      </a: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, Iași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5</a:t>
                      </a:r>
                      <a:r>
                        <a:rPr lang="en-US" sz="1500" dirty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participanți</a:t>
                      </a:r>
                      <a:endParaRPr lang="ru-RU" sz="15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272959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o-RO" sz="3200" dirty="0"/>
              <a:t>Acorduri </a:t>
            </a:r>
            <a:endParaRPr lang="ru-RU" sz="3200" dirty="0"/>
          </a:p>
        </p:txBody>
      </p:sp>
      <p:pic>
        <p:nvPicPr>
          <p:cNvPr id="4" name="Содержимое 3" descr="viber_image_2024-04-26_12-01-02-36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71800" y="1484784"/>
            <a:ext cx="3096344" cy="2448272"/>
          </a:xfrm>
        </p:spPr>
      </p:pic>
      <p:pic>
        <p:nvPicPr>
          <p:cNvPr id="7170" name="Picture 2" descr="viber_image_2024-06-10_11-45-59-9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147" y="1484784"/>
            <a:ext cx="3251853" cy="2438890"/>
          </a:xfrm>
          <a:prstGeom prst="rect">
            <a:avLst/>
          </a:prstGeom>
          <a:noFill/>
        </p:spPr>
      </p:pic>
      <p:pic>
        <p:nvPicPr>
          <p:cNvPr id="6" name="Рисунок 5" descr="IMG_97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76410" y="1484784"/>
            <a:ext cx="3346699" cy="2448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4005064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/>
              <a:t>GEN Moldova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ecosistemului</a:t>
            </a:r>
            <a:r>
              <a:rPr lang="en-US" dirty="0"/>
              <a:t> </a:t>
            </a:r>
            <a:r>
              <a:rPr lang="en-US" dirty="0" err="1"/>
              <a:t>antreprenorial</a:t>
            </a:r>
            <a:r>
              <a:rPr lang="en-US" dirty="0"/>
              <a:t> din </a:t>
            </a:r>
            <a:r>
              <a:rPr lang="en-US" dirty="0" err="1"/>
              <a:t>raionul</a:t>
            </a:r>
            <a:r>
              <a:rPr lang="en-US" dirty="0"/>
              <a:t> </a:t>
            </a:r>
            <a:r>
              <a:rPr lang="en-US" dirty="0" err="1"/>
              <a:t>Ungheni</a:t>
            </a:r>
            <a:endParaRPr lang="ro-RO" dirty="0"/>
          </a:p>
          <a:p>
            <a:pPr lvl="0">
              <a:buFont typeface="Arial" pitchFamily="34" charset="0"/>
              <a:buChar char="•"/>
            </a:pPr>
            <a:r>
              <a:rPr lang="ro-RO" dirty="0"/>
              <a:t>CCI a RM în vederea cooperării pentru </a:t>
            </a:r>
            <a:r>
              <a:rPr lang="vi-VN" dirty="0"/>
              <a:t>promovarea și asigurarea implementării politicilor</a:t>
            </a:r>
            <a:r>
              <a:rPr lang="ro-RO" dirty="0"/>
              <a:t> </a:t>
            </a:r>
            <a:r>
              <a:rPr lang="vi-VN" dirty="0"/>
              <a:t> de stat în domeniul dezvoltării </a:t>
            </a:r>
            <a:r>
              <a:rPr lang="ro-RO" dirty="0"/>
              <a:t>domeniilor </a:t>
            </a:r>
            <a:r>
              <a:rPr lang="vi-VN" dirty="0"/>
              <a:t>cu impact asupra mediului de afaceri</a:t>
            </a:r>
            <a:endParaRPr lang="ro-RO" dirty="0"/>
          </a:p>
          <a:p>
            <a:pPr lvl="0">
              <a:buFont typeface="Arial" pitchFamily="34" charset="0"/>
              <a:buChar char="•"/>
            </a:pPr>
            <a:r>
              <a:rPr lang="en-US" dirty="0"/>
              <a:t>CR, CCI, </a:t>
            </a:r>
            <a:r>
              <a:rPr lang="en-US" dirty="0" err="1"/>
              <a:t>Primăria</a:t>
            </a:r>
            <a:r>
              <a:rPr lang="en-US" dirty="0"/>
              <a:t> </a:t>
            </a:r>
            <a:r>
              <a:rPr lang="en-US" dirty="0" err="1"/>
              <a:t>mun.Ungheni</a:t>
            </a:r>
            <a:r>
              <a:rPr lang="en-US" dirty="0"/>
              <a:t>, ZEL </a:t>
            </a:r>
            <a:r>
              <a:rPr lang="en-US" dirty="0" err="1"/>
              <a:t>Ungheni</a:t>
            </a:r>
            <a:r>
              <a:rPr lang="en-US" dirty="0"/>
              <a:t>-Business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realizarea</a:t>
            </a:r>
            <a:r>
              <a:rPr lang="en-US" dirty="0"/>
              <a:t> </a:t>
            </a:r>
            <a:r>
              <a:rPr lang="en-US" dirty="0" err="1"/>
              <a:t>proiectelor</a:t>
            </a:r>
            <a:r>
              <a:rPr lang="ro-RO" dirty="0"/>
              <a:t> 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vederea</a:t>
            </a:r>
            <a:r>
              <a:rPr lang="en-US" dirty="0"/>
              <a:t> </a:t>
            </a:r>
            <a:r>
              <a:rPr lang="en-US" dirty="0" err="1"/>
              <a:t>dezvoltării</a:t>
            </a:r>
            <a:r>
              <a:rPr lang="en-US" dirty="0"/>
              <a:t> </a:t>
            </a:r>
            <a:r>
              <a:rPr lang="en-US" dirty="0" err="1"/>
              <a:t>economice</a:t>
            </a:r>
            <a:r>
              <a:rPr lang="en-US" dirty="0"/>
              <a:t> a </a:t>
            </a:r>
            <a:r>
              <a:rPr lang="en-US" dirty="0" err="1"/>
              <a:t>regiunii</a:t>
            </a:r>
            <a:endParaRPr lang="ro-RO" dirty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1 </a:t>
            </a:r>
            <a:r>
              <a:rPr lang="en-US" dirty="0" err="1"/>
              <a:t>acord</a:t>
            </a:r>
            <a:r>
              <a:rPr lang="en-US" dirty="0"/>
              <a:t> cu </a:t>
            </a:r>
            <a:r>
              <a:rPr lang="en-US" dirty="0" err="1"/>
              <a:t>Euroregiunea</a:t>
            </a:r>
            <a:r>
              <a:rPr lang="en-US" dirty="0"/>
              <a:t> </a:t>
            </a:r>
            <a:r>
              <a:rPr lang="en-US" dirty="0" err="1"/>
              <a:t>Siret</a:t>
            </a:r>
            <a:r>
              <a:rPr lang="en-US" dirty="0"/>
              <a:t>-Prut-</a:t>
            </a:r>
            <a:r>
              <a:rPr lang="en-US" dirty="0" err="1"/>
              <a:t>Nistru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vederea</a:t>
            </a:r>
            <a:r>
              <a:rPr lang="en-US" dirty="0"/>
              <a:t> </a:t>
            </a:r>
            <a:r>
              <a:rPr lang="en-US" dirty="0" err="1"/>
              <a:t>organizării</a:t>
            </a:r>
            <a:r>
              <a:rPr lang="ro-RO" dirty="0"/>
              <a:t> </a:t>
            </a:r>
            <a:r>
              <a:rPr lang="en-US" dirty="0" err="1"/>
              <a:t>Forumului</a:t>
            </a:r>
            <a:r>
              <a:rPr lang="en-US" dirty="0"/>
              <a:t> Regional FRATI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97552" cy="1066800"/>
          </a:xfrm>
        </p:spPr>
        <p:txBody>
          <a:bodyPr>
            <a:noAutofit/>
          </a:bodyPr>
          <a:lstStyle/>
          <a:p>
            <a:pPr algn="ctr"/>
            <a:r>
              <a:rPr lang="vi-VN" sz="2400" dirty="0">
                <a:latin typeface="Calibri" pitchFamily="34" charset="0"/>
                <a:cs typeface="Calibri" pitchFamily="34" charset="0"/>
              </a:rPr>
              <a:t>Consolidarea capacităților instituționale </a:t>
            </a:r>
            <a:r>
              <a:rPr lang="ro-RO" sz="2400" dirty="0">
                <a:latin typeface="Calibri" pitchFamily="34" charset="0"/>
                <a:cs typeface="Calibri" pitchFamily="34" charset="0"/>
              </a:rPr>
              <a:t>APL și parteneriate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 în domeniul susținerii antreprenorialului</a:t>
            </a:r>
            <a:r>
              <a:rPr lang="ro-RO" sz="2400" dirty="0">
                <a:latin typeface="Calibri" pitchFamily="34" charset="0"/>
                <a:cs typeface="Calibri" pitchFamily="34" charset="0"/>
              </a:rPr>
              <a:t>: Activități 2025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7727776" cy="5233768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800" dirty="0">
                <a:effectLst/>
                <a:ea typeface="Times New Roman" panose="02020603050405020304" pitchFamily="18" charset="0"/>
              </a:rPr>
              <a:t>Instruire, consultanţă, documentare şi informare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ea typeface="Times New Roman" panose="02020603050405020304" pitchFamily="18" charset="0"/>
              </a:rPr>
              <a:t>Participarea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expoziţii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şi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târguri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ea typeface="Times New Roman" panose="02020603050405020304" pitchFamily="18" charset="0"/>
              </a:rPr>
              <a:t>locale, naţionale şi internaţionale,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evenimente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promovare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potențialului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turistic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producătorilor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locali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ea typeface="Times New Roman" panose="02020603050405020304" pitchFamily="18" charset="0"/>
              </a:rPr>
              <a:t>Susținerea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proiectelor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inițiativelor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locale cu impact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asupra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atractivității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turistice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localităților</a:t>
            </a:r>
            <a:endParaRPr lang="ro-RO" sz="18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a typeface="Times New Roman" panose="02020603050405020304" pitchFamily="18" charset="0"/>
              </a:rPr>
              <a:t>Organizarea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a typeface="Times New Roman" panose="02020603050405020304" pitchFamily="18" charset="0"/>
              </a:rPr>
              <a:t>misiunilor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a typeface="Times New Roman" panose="02020603050405020304" pitchFamily="18" charset="0"/>
              </a:rPr>
              <a:t>economice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a typeface="Times New Roman" panose="02020603050405020304" pitchFamily="18" charset="0"/>
              </a:rPr>
              <a:t>și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a typeface="Times New Roman" panose="02020603050405020304" pitchFamily="18" charset="0"/>
              </a:rPr>
              <a:t>schimburilor</a:t>
            </a:r>
            <a:r>
              <a:rPr lang="en-US" sz="1800" dirty="0"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ea typeface="Times New Roman" panose="02020603050405020304" pitchFamily="18" charset="0"/>
              </a:rPr>
              <a:t>experiență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a typeface="Times New Roman" panose="02020603050405020304" pitchFamily="18" charset="0"/>
              </a:rPr>
              <a:t>pentru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a typeface="Times New Roman" panose="02020603050405020304" pitchFamily="18" charset="0"/>
              </a:rPr>
              <a:t>mediul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a typeface="Times New Roman" panose="02020603050405020304" pitchFamily="18" charset="0"/>
              </a:rPr>
              <a:t>privat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a typeface="Times New Roman" panose="02020603050405020304" pitchFamily="18" charset="0"/>
              </a:rPr>
              <a:t>și</a:t>
            </a:r>
            <a:r>
              <a:rPr lang="en-US" sz="1800" dirty="0">
                <a:ea typeface="Times New Roman" panose="02020603050405020304" pitchFamily="18" charset="0"/>
              </a:rPr>
              <a:t> public </a:t>
            </a:r>
            <a:r>
              <a:rPr lang="en-US" sz="1800" dirty="0" err="1">
                <a:ea typeface="Times New Roman" panose="02020603050405020304" pitchFamily="18" charset="0"/>
              </a:rPr>
              <a:t>în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a typeface="Times New Roman" panose="02020603050405020304" pitchFamily="18" charset="0"/>
              </a:rPr>
              <a:t>vederea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a typeface="Times New Roman" panose="02020603050405020304" pitchFamily="18" charset="0"/>
              </a:rPr>
              <a:t>atragerii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a typeface="Times New Roman" panose="02020603050405020304" pitchFamily="18" charset="0"/>
              </a:rPr>
              <a:t>investițiilor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a typeface="Times New Roman" panose="02020603050405020304" pitchFamily="18" charset="0"/>
              </a:rPr>
              <a:t>și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a typeface="Times New Roman" panose="02020603050405020304" pitchFamily="18" charset="0"/>
              </a:rPr>
              <a:t>dezvoltării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a typeface="Times New Roman" panose="02020603050405020304" pitchFamily="18" charset="0"/>
              </a:rPr>
              <a:t>economiei</a:t>
            </a:r>
            <a:r>
              <a:rPr lang="en-US" sz="1800" dirty="0">
                <a:ea typeface="Times New Roman" panose="02020603050405020304" pitchFamily="18" charset="0"/>
              </a:rPr>
              <a:t> locale</a:t>
            </a:r>
            <a:endParaRPr lang="ro-RO" sz="1800" dirty="0"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o-RO" sz="1800" dirty="0">
                <a:ea typeface="Times New Roman" panose="02020603050405020304" pitchFamily="18" charset="0"/>
              </a:rPr>
              <a:t>Dezvoltarea parteneriatelor locale și externe</a:t>
            </a:r>
            <a:endParaRPr lang="ru-RU" sz="1800" dirty="0"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ea typeface="Times New Roman" panose="02020603050405020304" pitchFamily="18" charset="0"/>
              </a:rPr>
              <a:t>Organizarea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Festivalului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Gastronomie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Tradițională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ea typeface="Times New Roman" panose="02020603050405020304" pitchFamily="18" charset="0"/>
              </a:rPr>
              <a:t>„</a:t>
            </a:r>
            <a:r>
              <a:rPr lang="ro-RO" sz="1800" b="1" i="1" dirty="0">
                <a:effectLst/>
                <a:ea typeface="Times New Roman" panose="02020603050405020304" pitchFamily="18" charset="0"/>
              </a:rPr>
              <a:t>Aroma și gustul</a:t>
            </a:r>
            <a:r>
              <a:rPr lang="ro-RO" sz="1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tradiției din regiunea Ungheni </a:t>
            </a:r>
            <a:r>
              <a:rPr lang="ro-RO" sz="1800" i="1" dirty="0">
                <a:effectLst/>
                <a:ea typeface="Times New Roman" panose="02020603050405020304" pitchFamily="18" charset="0"/>
              </a:rPr>
              <a:t>"</a:t>
            </a:r>
            <a:r>
              <a:rPr lang="ro-RO" sz="1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, ediția II </a:t>
            </a:r>
            <a:r>
              <a:rPr lang="ro-RO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și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Târgului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produse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ecologice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ediția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IV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ea typeface="Times New Roman" panose="02020603050405020304" pitchFamily="18" charset="0"/>
              </a:rPr>
              <a:t>Organizarea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şi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desfăşurarea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Evenimentului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“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Antreprenorul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Anului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”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o-RO" sz="1800" dirty="0">
                <a:effectLst/>
                <a:ea typeface="Times New Roman" panose="02020603050405020304" pitchFamily="18" charset="0"/>
              </a:rPr>
              <a:t>Materiale 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informaţionale </a:t>
            </a:r>
            <a:r>
              <a:rPr lang="ro-RO" sz="1800" dirty="0">
                <a:effectLst/>
                <a:ea typeface="Times New Roman" panose="02020603050405020304" pitchFamily="18" charset="0"/>
              </a:rPr>
              <a:t>şi de promovare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08720"/>
            <a:ext cx="7776864" cy="5949280"/>
          </a:xfrm>
        </p:spPr>
        <p:txBody>
          <a:bodyPr>
            <a:normAutofit/>
          </a:bodyPr>
          <a:lstStyle/>
          <a:p>
            <a:pPr marL="653796" indent="-571500">
              <a:buAutoNum type="romanUcPeriod"/>
            </a:pPr>
            <a:r>
              <a:rPr lang="ro-RO" sz="2400" dirty="0"/>
              <a:t>ANALIZA SITUAȚIEI ACTUALE</a:t>
            </a:r>
          </a:p>
          <a:p>
            <a:pPr marL="653796" indent="-571500">
              <a:buAutoNum type="romanUcPeriod"/>
            </a:pPr>
            <a:r>
              <a:rPr lang="ro-RO" sz="2400" dirty="0"/>
              <a:t>CADRUL LEGISLATIV ÎN DOMENIUL IMM</a:t>
            </a:r>
          </a:p>
          <a:p>
            <a:pPr marL="653796" indent="-571500">
              <a:buAutoNum type="romanUcPeriod"/>
            </a:pPr>
            <a:r>
              <a:rPr lang="ro-RO" sz="2400" dirty="0"/>
              <a:t>ACTIVITĂȚI DE SPRIJIN DIN PARTEA APL:</a:t>
            </a:r>
          </a:p>
          <a:p>
            <a:pPr marL="653796" indent="-571500">
              <a:buNone/>
            </a:pPr>
            <a:r>
              <a:rPr lang="ro-RO" sz="2000" dirty="0"/>
              <a:t> </a:t>
            </a:r>
            <a:r>
              <a:rPr lang="ro-RO" sz="2000" dirty="0">
                <a:latin typeface="Calibri" pitchFamily="34" charset="0"/>
                <a:cs typeface="Calibri" pitchFamily="34" charset="0"/>
              </a:rPr>
              <a:t>-      politici publice locale</a:t>
            </a:r>
          </a:p>
          <a:p>
            <a:pPr marL="653796" indent="-571500">
              <a:buFontTx/>
              <a:buChar char="-"/>
            </a:pPr>
            <a:r>
              <a:rPr lang="ro-RO" sz="2000" dirty="0">
                <a:latin typeface="Calibri" pitchFamily="34" charset="0"/>
                <a:cs typeface="Calibri" pitchFamily="34" charset="0"/>
              </a:rPr>
              <a:t>d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ezvoltarea capitalului uman prin </a:t>
            </a:r>
            <a:r>
              <a:rPr lang="ro-RO" sz="2000" dirty="0">
                <a:latin typeface="Calibri" pitchFamily="34" charset="0"/>
                <a:cs typeface="Calibri" pitchFamily="34" charset="0"/>
              </a:rPr>
              <a:t>p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romovarea competențelor și culturii</a:t>
            </a:r>
            <a:r>
              <a:rPr lang="ro-RO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antreprenoriale </a:t>
            </a:r>
            <a:endParaRPr lang="ro-RO" sz="2000" dirty="0">
              <a:latin typeface="Calibri" pitchFamily="34" charset="0"/>
              <a:cs typeface="Calibri" pitchFamily="34" charset="0"/>
            </a:endParaRPr>
          </a:p>
          <a:p>
            <a:pPr marL="653796" indent="-571500">
              <a:buFontTx/>
              <a:buChar char="-"/>
            </a:pPr>
            <a:r>
              <a:rPr lang="ro-RO" sz="2000" dirty="0">
                <a:latin typeface="Calibri" pitchFamily="34" charset="0"/>
                <a:cs typeface="Calibri" pitchFamily="34" charset="0"/>
              </a:rPr>
              <a:t>f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acilitarea accesului IMM la surse de finanțare</a:t>
            </a:r>
            <a:endParaRPr lang="ro-RO" sz="2000" dirty="0">
              <a:latin typeface="Calibri" pitchFamily="34" charset="0"/>
              <a:cs typeface="Calibri" pitchFamily="34" charset="0"/>
            </a:endParaRPr>
          </a:p>
          <a:p>
            <a:pPr marL="653796" indent="-571500">
              <a:buFontTx/>
              <a:buChar char="-"/>
            </a:pPr>
            <a:r>
              <a:rPr lang="ro-RO" sz="2000" dirty="0">
                <a:latin typeface="Calibri" pitchFamily="34" charset="0"/>
                <a:cs typeface="Calibri" pitchFamily="34" charset="0"/>
              </a:rPr>
              <a:t>s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porirea competitivității sectorului ÎMM</a:t>
            </a:r>
            <a:r>
              <a:rPr lang="ro-RO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prin stimularea asocierii</a:t>
            </a:r>
            <a:endParaRPr lang="ro-RO" sz="2000" dirty="0">
              <a:latin typeface="Calibri" pitchFamily="34" charset="0"/>
              <a:cs typeface="Calibri" pitchFamily="34" charset="0"/>
            </a:endParaRPr>
          </a:p>
          <a:p>
            <a:pPr marL="653796" indent="-571500">
              <a:buFontTx/>
              <a:buChar char="-"/>
            </a:pPr>
            <a:r>
              <a:rPr lang="ro-RO" sz="2000" dirty="0">
                <a:latin typeface="Calibri" pitchFamily="34" charset="0"/>
                <a:cs typeface="Calibri" pitchFamily="34" charset="0"/>
              </a:rPr>
              <a:t>c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rearea și dezvoltarea infrastructurii de sprijin în afaceri</a:t>
            </a:r>
            <a:endParaRPr lang="ro-RO" sz="2000" dirty="0">
              <a:latin typeface="Calibri" pitchFamily="34" charset="0"/>
              <a:cs typeface="Calibri" pitchFamily="34" charset="0"/>
            </a:endParaRPr>
          </a:p>
          <a:p>
            <a:pPr marL="653796" indent="-571500">
              <a:buFontTx/>
              <a:buChar char="-"/>
            </a:pPr>
            <a:r>
              <a:rPr lang="ro-RO" sz="2000" dirty="0">
                <a:latin typeface="Calibri" pitchFamily="34" charset="0"/>
                <a:cs typeface="Calibri" pitchFamily="34" charset="0"/>
              </a:rPr>
              <a:t>c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onsolidarea capacităților instituționale </a:t>
            </a:r>
            <a:r>
              <a:rPr lang="ro-RO" sz="2000" dirty="0">
                <a:latin typeface="Calibri" pitchFamily="34" charset="0"/>
                <a:cs typeface="Calibri" pitchFamily="34" charset="0"/>
              </a:rPr>
              <a:t>APL și parteneriate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 în domeniul susținerii antreprenorialului</a:t>
            </a:r>
            <a:endParaRPr lang="ro-RO" sz="2000" dirty="0">
              <a:latin typeface="Calibri" pitchFamily="34" charset="0"/>
              <a:cs typeface="Calibri" pitchFamily="34" charset="0"/>
            </a:endParaRPr>
          </a:p>
          <a:p>
            <a:pPr marL="653796" indent="-571500">
              <a:buFontTx/>
              <a:buChar char="-"/>
            </a:pPr>
            <a:endParaRPr lang="ro-RO" sz="2000" dirty="0"/>
          </a:p>
          <a:p>
            <a:pPr marL="653796" indent="-571500">
              <a:buNone/>
            </a:pPr>
            <a:endParaRPr lang="ro-RO" dirty="0"/>
          </a:p>
          <a:p>
            <a:pPr marL="653796" indent="-57150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u este disponibilă nicio descriere pentru fotografi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32656"/>
            <a:ext cx="1656184" cy="1656184"/>
          </a:xfrm>
          <a:prstGeom prst="rect">
            <a:avLst/>
          </a:prstGeom>
          <a:noFill/>
        </p:spPr>
      </p:pic>
      <p:sp>
        <p:nvSpPr>
          <p:cNvPr id="2662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1520" y="0"/>
            <a:ext cx="2808288" cy="6477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>
              <a:buFont typeface="Wingdings" pitchFamily="2" charset="2"/>
              <a:buNone/>
            </a:pPr>
            <a:r>
              <a:rPr lang="ro-RO" b="1" dirty="0">
                <a:solidFill>
                  <a:srgbClr val="FF0000"/>
                </a:solidFill>
              </a:rPr>
              <a:t>Parteneri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6627" name="Рисунок 3" descr="logo - moldaw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085184"/>
            <a:ext cx="1368152" cy="89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Marea Neagra | Finantare.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149080"/>
            <a:ext cx="1141763" cy="795428"/>
          </a:xfrm>
          <a:prstGeom prst="rect">
            <a:avLst/>
          </a:prstGeom>
          <a:noFill/>
        </p:spPr>
      </p:pic>
      <p:sp>
        <p:nvSpPr>
          <p:cNvPr id="19460" name="AutoShape 4" descr="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Nu este disponibilă nicio descriere pentru fotografie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077072"/>
            <a:ext cx="1368152" cy="1039796"/>
          </a:xfrm>
          <a:prstGeom prst="rect">
            <a:avLst/>
          </a:prstGeom>
          <a:noFill/>
        </p:spPr>
      </p:pic>
      <p:pic>
        <p:nvPicPr>
          <p:cNvPr id="19467" name="Picture 11" descr="logo FP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780928"/>
            <a:ext cx="671281" cy="864096"/>
          </a:xfrm>
          <a:prstGeom prst="rect">
            <a:avLst/>
          </a:prstGeom>
          <a:noFill/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76" name="Picture 20" descr="Acas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844824"/>
            <a:ext cx="993212" cy="576064"/>
          </a:xfrm>
          <a:prstGeom prst="rect">
            <a:avLst/>
          </a:prstGeom>
          <a:noFill/>
        </p:spPr>
      </p:pic>
      <p:sp>
        <p:nvSpPr>
          <p:cNvPr id="19480" name="AutoShape 24" descr="Filiala Ungheni a Camerei de Comerț și Industrie a R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82" name="AutoShape 26" descr="Filiala Ungheni a Camerei de Comerț și Industrie a R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84" name="Picture 28" descr="Ar putea fi o imagine cu ‎text care spune „‎REPUBLIC OF MOLDOVA B רee Filiala Ungheni a Camerei de ComerÈ› È™i Industrie a RM‎”‎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692696"/>
            <a:ext cx="1512168" cy="1224136"/>
          </a:xfrm>
          <a:prstGeom prst="rect">
            <a:avLst/>
          </a:prstGeom>
          <a:noFill/>
        </p:spPr>
      </p:pic>
      <p:sp>
        <p:nvSpPr>
          <p:cNvPr id="19488" name="AutoShape 32" descr="Development Cooperation and Humanitarian Aid | Ministry of Foreign Aff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90" name="Picture 34" descr="Development Cooperation and Humanitarian Aid | Ministry of Foreign Affair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5157192"/>
            <a:ext cx="1339459" cy="639592"/>
          </a:xfrm>
          <a:prstGeom prst="rect">
            <a:avLst/>
          </a:prstGeom>
          <a:noFill/>
        </p:spPr>
      </p:pic>
      <p:sp>
        <p:nvSpPr>
          <p:cNvPr id="27" name="Подзаголовок 2"/>
          <p:cNvSpPr txBox="1">
            <a:spLocks/>
          </p:cNvSpPr>
          <p:nvPr/>
        </p:nvSpPr>
        <p:spPr bwMode="auto">
          <a:xfrm>
            <a:off x="899592" y="2852936"/>
            <a:ext cx="4608512" cy="4320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o-RO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Primăriile, </a:t>
            </a:r>
            <a:r>
              <a:rPr kumimoji="0" lang="ro-RO" b="1" i="1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GAL-urile</a:t>
            </a:r>
            <a:r>
              <a:rPr kumimoji="0" lang="ro-RO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asociațiile din raion</a:t>
            </a:r>
            <a:endParaRPr kumimoji="0" lang="ru-RU" b="1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 bwMode="auto">
          <a:xfrm>
            <a:off x="467544" y="3429000"/>
            <a:ext cx="2987824" cy="6480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Finanțatori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2" name="AutoShape 2" descr="GEN Moldova - Global Entrepreneurship Network Moldov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PROCA - Organizaţia pentru Dezvoltarea Sectorului IM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1844824"/>
            <a:ext cx="1472843" cy="504056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AB39357-7810-468E-A7F0-B962E56F8D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692696"/>
            <a:ext cx="1667701" cy="9380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B7EBCFC-B71E-44A8-972F-C3927D9203F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16" b="29714"/>
          <a:stretch/>
        </p:blipFill>
        <p:spPr>
          <a:xfrm>
            <a:off x="1043608" y="4149080"/>
            <a:ext cx="1923572" cy="9342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B8155F-9CE6-4869-B7CF-E7FEAF3870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4077072"/>
            <a:ext cx="855539" cy="8555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430493-952A-4AA1-9159-BCAF347F8D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5085184"/>
            <a:ext cx="1474755" cy="9542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F5DDD46-CC20-44BD-8A09-07C10EB3A88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04" t="11742" r="16088" b="12374"/>
          <a:stretch/>
        </p:blipFill>
        <p:spPr>
          <a:xfrm>
            <a:off x="6948264" y="4149080"/>
            <a:ext cx="1481822" cy="8856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2F06498-81E2-4E7C-89CF-29CF33BEA1B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1" y="2708920"/>
            <a:ext cx="1152128" cy="9974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86AF99-1AF9-40EB-B6FE-30BEE33F8C8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700808"/>
            <a:ext cx="936104" cy="9361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8626FB3-BA7A-4941-BD23-6FAF0B25432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700808"/>
            <a:ext cx="936104" cy="9361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B4D80DF-C962-4B49-8439-DA73DF1CAD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1628800"/>
            <a:ext cx="874289" cy="968695"/>
          </a:xfrm>
          <a:prstGeom prst="rect">
            <a:avLst/>
          </a:prstGeom>
        </p:spPr>
      </p:pic>
      <p:pic>
        <p:nvPicPr>
          <p:cNvPr id="15362" name="Picture 2" descr="Primăria municipiului Ungheni | Facebook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27984" y="836712"/>
            <a:ext cx="1152128" cy="674689"/>
          </a:xfrm>
          <a:prstGeom prst="rect">
            <a:avLst/>
          </a:prstGeom>
          <a:noFill/>
        </p:spPr>
      </p:pic>
      <p:pic>
        <p:nvPicPr>
          <p:cNvPr id="33" name="image1.png"/>
          <p:cNvPicPr/>
          <p:nvPr/>
        </p:nvPicPr>
        <p:blipFill>
          <a:blip r:embed="rId21" cstate="print"/>
          <a:srcRect/>
          <a:stretch>
            <a:fillRect/>
          </a:stretch>
        </p:blipFill>
        <p:spPr>
          <a:xfrm>
            <a:off x="5436096" y="5157192"/>
            <a:ext cx="3024336" cy="822206"/>
          </a:xfrm>
          <a:prstGeom prst="rect">
            <a:avLst/>
          </a:prstGeom>
          <a:ln/>
        </p:spPr>
      </p:pic>
      <p:sp>
        <p:nvSpPr>
          <p:cNvPr id="34" name="Прямоугольник 33"/>
          <p:cNvSpPr/>
          <p:nvPr/>
        </p:nvSpPr>
        <p:spPr>
          <a:xfrm>
            <a:off x="1043608" y="6093296"/>
            <a:ext cx="810039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o-RO" sz="3200" b="1" dirty="0"/>
              <a:t>Vă mulțumesc pentru atenție!</a:t>
            </a:r>
            <a:endParaRPr lang="ru-RU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o-RO" sz="2400" dirty="0"/>
              <a:t>Numărul persoanelor fizice și juridice după forma organizatorico-juridică, </a:t>
            </a:r>
            <a:r>
              <a:rPr lang="ro-RO" sz="2400" dirty="0" err="1"/>
              <a:t>rn.Ungheni</a:t>
            </a:r>
            <a:endParaRPr lang="ru-RU" sz="24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D35396AA-92EB-4E08-A57B-6781389AF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6019229"/>
              </p:ext>
            </p:extLst>
          </p:nvPr>
        </p:nvGraphicFramePr>
        <p:xfrm>
          <a:off x="359020" y="1092467"/>
          <a:ext cx="8784980" cy="5765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5715">
                  <a:extLst>
                    <a:ext uri="{9D8B030D-6E8A-4147-A177-3AD203B41FA5}">
                      <a16:colId xmlns:a16="http://schemas.microsoft.com/office/drawing/2014/main" xmlns="" val="3624595541"/>
                    </a:ext>
                  </a:extLst>
                </a:gridCol>
                <a:gridCol w="991853">
                  <a:extLst>
                    <a:ext uri="{9D8B030D-6E8A-4147-A177-3AD203B41FA5}">
                      <a16:colId xmlns:a16="http://schemas.microsoft.com/office/drawing/2014/main" xmlns="" val="2268022325"/>
                    </a:ext>
                  </a:extLst>
                </a:gridCol>
                <a:gridCol w="991853">
                  <a:extLst>
                    <a:ext uri="{9D8B030D-6E8A-4147-A177-3AD203B41FA5}">
                      <a16:colId xmlns:a16="http://schemas.microsoft.com/office/drawing/2014/main" xmlns="" val="1247355366"/>
                    </a:ext>
                  </a:extLst>
                </a:gridCol>
                <a:gridCol w="991853">
                  <a:extLst>
                    <a:ext uri="{9D8B030D-6E8A-4147-A177-3AD203B41FA5}">
                      <a16:colId xmlns:a16="http://schemas.microsoft.com/office/drawing/2014/main" xmlns="" val="2350693846"/>
                    </a:ext>
                  </a:extLst>
                </a:gridCol>
                <a:gridCol w="991853">
                  <a:extLst>
                    <a:ext uri="{9D8B030D-6E8A-4147-A177-3AD203B41FA5}">
                      <a16:colId xmlns:a16="http://schemas.microsoft.com/office/drawing/2014/main" xmlns="" val="328613246"/>
                    </a:ext>
                  </a:extLst>
                </a:gridCol>
                <a:gridCol w="991853">
                  <a:extLst>
                    <a:ext uri="{9D8B030D-6E8A-4147-A177-3AD203B41FA5}">
                      <a16:colId xmlns:a16="http://schemas.microsoft.com/office/drawing/2014/main" xmlns="" val="4133189410"/>
                    </a:ext>
                  </a:extLst>
                </a:gridCol>
              </a:tblGrid>
              <a:tr h="344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organizatorico-juridică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31.12.2020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31.12.2021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31.12.2022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31.12.2023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30.09.2024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63580785"/>
                  </a:ext>
                </a:extLst>
              </a:tr>
              <a:tr h="297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3 398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648030615"/>
                  </a:ext>
                </a:extLst>
              </a:tr>
              <a:tr h="297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intreprinderi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individuale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39065979"/>
                  </a:ext>
                </a:extLst>
              </a:tr>
              <a:tr h="297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430 -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Societati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colectiv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25222896"/>
                  </a:ext>
                </a:extLst>
              </a:tr>
              <a:tr h="297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Gospod.taranesti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fermieri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6097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4957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4593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95641129"/>
                  </a:ext>
                </a:extLst>
              </a:tr>
              <a:tr h="297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Societate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actiuni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6352413"/>
                  </a:ext>
                </a:extLst>
              </a:tr>
              <a:tr h="334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530 -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Societati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raspundere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limitata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1 577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45321315"/>
                  </a:ext>
                </a:extLst>
              </a:tr>
              <a:tr h="297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540 - Cooperative de productie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2427283"/>
                  </a:ext>
                </a:extLst>
              </a:tr>
              <a:tr h="224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541 -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Cooperative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intreprinzator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3551529"/>
                  </a:ext>
                </a:extLst>
              </a:tr>
              <a:tr h="224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Cooperative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consum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10890852"/>
                  </a:ext>
                </a:extLst>
              </a:tr>
              <a:tr h="224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590 -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Intreprinderi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091325"/>
                  </a:ext>
                </a:extLst>
              </a:tr>
              <a:tr h="224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620 -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Intreprinderi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municipale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31191619"/>
                  </a:ext>
                </a:extLst>
              </a:tr>
              <a:tr h="224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992 -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Activitatea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intreprinzator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persoanei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fizice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2162612"/>
                  </a:ext>
                </a:extLst>
              </a:tr>
              <a:tr h="297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996 -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Filialele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intreprinderilor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nerezidente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straine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55269274"/>
                  </a:ext>
                </a:extLst>
              </a:tr>
              <a:tr h="461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997 -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Reprezentantele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intreprinderilor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nerezidente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straine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8930243"/>
                  </a:ext>
                </a:extLst>
              </a:tr>
              <a:tr h="297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999 -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Nerezidenti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6158010"/>
                  </a:ext>
                </a:extLst>
              </a:tr>
              <a:tr h="224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AIF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Activitate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independenta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PF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99233664"/>
                  </a:ext>
                </a:extLst>
              </a:tr>
              <a:tr h="325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APF -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Activitate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profesionala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9488888"/>
                  </a:ext>
                </a:extLst>
              </a:tr>
              <a:tr h="325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Patent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 de întreprinzător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724712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/>
              <a:t>Ponderea pe activități, conform cifrei de afaceri a întreprinderilor în 2023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556792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o-RO" sz="2000" dirty="0"/>
              <a:t>Numărul rezidenților nou-înregistrați în ZEL </a:t>
            </a:r>
            <a:r>
              <a:rPr lang="ro-RO" sz="2000" dirty="0" err="1"/>
              <a:t>Ungheni-Business</a:t>
            </a:r>
            <a:r>
              <a:rPr lang="ro-RO" sz="2000" dirty="0"/>
              <a:t/>
            </a:r>
            <a:br>
              <a:rPr lang="ro-RO" sz="2000" dirty="0"/>
            </a:br>
            <a:r>
              <a:rPr lang="ro-RO" sz="2000" dirty="0"/>
              <a:t> ( numărul și genul de activitate)</a:t>
            </a:r>
            <a:endParaRPr lang="ru-RU" sz="2000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BF778A7C-6197-4C2B-8D96-0A315AD8D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6329628"/>
              </p:ext>
            </p:extLst>
          </p:nvPr>
        </p:nvGraphicFramePr>
        <p:xfrm>
          <a:off x="0" y="1275080"/>
          <a:ext cx="9144000" cy="510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08">
                  <a:extLst>
                    <a:ext uri="{9D8B030D-6E8A-4147-A177-3AD203B41FA5}">
                      <a16:colId xmlns:a16="http://schemas.microsoft.com/office/drawing/2014/main" xmlns="" val="102743256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1501425743"/>
                    </a:ext>
                  </a:extLst>
                </a:gridCol>
                <a:gridCol w="1590656">
                  <a:extLst>
                    <a:ext uri="{9D8B030D-6E8A-4147-A177-3AD203B41FA5}">
                      <a16:colId xmlns:a16="http://schemas.microsoft.com/office/drawing/2014/main" xmlns="" val="1583080113"/>
                    </a:ext>
                  </a:extLst>
                </a:gridCol>
                <a:gridCol w="4132624">
                  <a:extLst>
                    <a:ext uri="{9D8B030D-6E8A-4147-A177-3AD203B41FA5}">
                      <a16:colId xmlns:a16="http://schemas.microsoft.com/office/drawing/2014/main" xmlns="" val="3315934659"/>
                    </a:ext>
                  </a:extLst>
                </a:gridCol>
                <a:gridCol w="1441008">
                  <a:extLst>
                    <a:ext uri="{9D8B030D-6E8A-4147-A177-3AD203B41FA5}">
                      <a16:colId xmlns:a16="http://schemas.microsoft.com/office/drawing/2014/main" xmlns="" val="75604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854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rezidenți:</a:t>
                      </a:r>
                      <a:endParaRPr lang="ru-RU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Decormet Grup” </a:t>
                      </a:r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SRL, comercializarea angro a bitumului;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Orange Tower</a:t>
                      </a:r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SRL, producerea materialelor termoizolante și decorativelor de finisare din mase platice.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rezident: 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„Dectrans-Broker” SRL</a:t>
                      </a:r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prestarea serviciilor de broker vamal</a:t>
                      </a:r>
                      <a:endParaRPr lang="ru-RU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rezidenți: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en-US" sz="105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Traiancomerț</a:t>
                      </a:r>
                      <a:r>
                        <a:rPr lang="en-US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SRL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</a:t>
                      </a:r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omercializarea angro a materialelor de construcție, și anume a materialelor termoizolante din polistiren extrudat, precum și altor materiale;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„Lizarin” SRL</a:t>
                      </a:r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producerea de vopsele și lacuri;</a:t>
                      </a:r>
                      <a:endParaRPr lang="ro-RO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0170" algn="l"/>
                        </a:tabLst>
                      </a:pPr>
                      <a:r>
                        <a:rPr lang="ro-RO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„Ambiant Climat” SRL</a:t>
                      </a:r>
                      <a:r>
                        <a:rPr lang="ro-RO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prestarea serviciilor de montare a sistemelor de ventilare industrială cu introducerea materialelor și obiectelor neces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0170" algn="l"/>
                        </a:tabLst>
                      </a:pPr>
                      <a:r>
                        <a:rPr lang="ro-RO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0170" algn="l"/>
                        </a:tabLst>
                      </a:pPr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„Petagros-Com” SRL</a:t>
                      </a:r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comercializarea angro a utilajului industrial.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rezidenți:</a:t>
                      </a:r>
                    </a:p>
                    <a:p>
                      <a:r>
                        <a:rPr lang="ro-RO" sz="105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Comercializarea angro a produselor petroliere:</a:t>
                      </a:r>
                      <a:endParaRPr lang="ru-RU" sz="105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„Naftatrans” SRL, </a:t>
                      </a:r>
                      <a:endParaRPr lang="ru-RU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o-R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„Parcul de Autobuze și Taximetre nr.9 din Briceni” SRL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o-R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</a:t>
                      </a:r>
                      <a:r>
                        <a:rPr lang="ro-RO" sz="105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Varmo</a:t>
                      </a:r>
                      <a:r>
                        <a:rPr lang="ro-R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Group” SRL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„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Petrom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-Moldova” SRL</a:t>
                      </a:r>
                      <a:endParaRPr lang="ro-RO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ro-RO" sz="105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Comercializarea angro a produselor cerealiere și oleaginoase: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o-R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ro-RO" sz="105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Vitalite-Mihaela</a:t>
                      </a:r>
                      <a:r>
                        <a:rPr lang="ro-R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SRL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o-R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„</a:t>
                      </a:r>
                      <a:r>
                        <a:rPr lang="ro-RO" sz="105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DN-Agrar</a:t>
                      </a:r>
                      <a:r>
                        <a:rPr lang="ro-R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SRL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o-RO" sz="105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050" b="1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samblarea</a:t>
                      </a:r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echipamentelor</a:t>
                      </a:r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050" b="1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stocare</a:t>
                      </a:r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050" b="1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energiei</a:t>
                      </a:r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electrice</a:t>
                      </a:r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pentru</a:t>
                      </a:r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panourile</a:t>
                      </a:r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solare</a:t>
                      </a:r>
                      <a:endParaRPr lang="ro-RO" sz="105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„</a:t>
                      </a:r>
                      <a:r>
                        <a:rPr lang="ro-RO" sz="105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Ninethirty</a:t>
                      </a:r>
                      <a:r>
                        <a:rPr lang="ro-R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SRL</a:t>
                      </a:r>
                      <a:endParaRPr lang="ru-RU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„New </a:t>
                      </a:r>
                      <a:r>
                        <a:rPr lang="ro-RO" sz="105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Outback</a:t>
                      </a:r>
                      <a:r>
                        <a:rPr lang="ro-R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SRL</a:t>
                      </a:r>
                      <a:endParaRPr lang="ru-RU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ro-RO" sz="105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050" b="1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restarea</a:t>
                      </a:r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serviciilor</a:t>
                      </a:r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050" b="1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locațiune</a:t>
                      </a:r>
                      <a:r>
                        <a:rPr lang="ro-RO" sz="105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o-R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„CSG Real </a:t>
                      </a:r>
                      <a:r>
                        <a:rPr lang="ro-RO" sz="105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Estate</a:t>
                      </a:r>
                      <a:r>
                        <a:rPr lang="ro-R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SRL</a:t>
                      </a:r>
                      <a:endParaRPr lang="ru-RU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SC „Luceafărul de seară” SRL 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„Electrodevelop” SRL</a:t>
                      </a:r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producerea dispozitivelor electronice și radioelectronice, asamblarea și programarea lor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en-US" sz="105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Ecochim-Grup</a:t>
                      </a:r>
                      <a:r>
                        <a:rPr lang="en-US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SRL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producerea produselor diverse ale industriei chimice și ale industriilor conexe;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„Zeratus-Prim” SRL</a:t>
                      </a:r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producerea solvenților și a aditivilor petrolieri;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„Cont-Expert” SRL</a:t>
                      </a:r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prestarea serviciilor de spălare a lânii;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„Rusbek Agrico” SRL</a:t>
                      </a:r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sortarea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ambalarea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marcarea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asemenea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operațiuni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</a:t>
                      </a:r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produse alimentare;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 „Flexcongrup” SRL</a:t>
                      </a:r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producerea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lacurilor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vopselelor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</a:t>
                      </a:r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omercializarea angro a materiei prime necesare producerii vopselelor și lacurilor;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„Euro Carpets” SRL</a:t>
                      </a:r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producerea covoarelor sintetice și mochetelor.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rezidenți: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„Exoil Company” SRL</a:t>
                      </a:r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comercializarea angro a gazului lichefiat și a produselor petroliere;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ÎM „Rompetrol Moldova” SA</a:t>
                      </a:r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comercializarea angro a gazului lichefiat și a produselor petroliere;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ÎCS „Industrial Invest” SRL</a:t>
                      </a:r>
                      <a:r>
                        <a:rPr lang="ro-RO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comercializarea angro a produselor petroliere</a:t>
                      </a:r>
                      <a:endParaRPr lang="ru-RU" sz="10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02771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LEGE</a:t>
            </a:r>
            <a:r>
              <a:rPr lang="en-US" sz="2800" dirty="0"/>
              <a:t> </a:t>
            </a:r>
            <a:r>
              <a:rPr lang="en-US" sz="2800" b="1" dirty="0"/>
              <a:t>Nr. 179</a:t>
            </a:r>
            <a:r>
              <a:rPr lang="ro-RO" sz="2800" b="1" dirty="0"/>
              <a:t> </a:t>
            </a:r>
            <a:r>
              <a:rPr lang="en-US" sz="2800" b="1" dirty="0"/>
              <a:t>din 21-07-2016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cu </a:t>
            </a:r>
            <a:r>
              <a:rPr lang="en-US" sz="2800" b="1" dirty="0" err="1"/>
              <a:t>privire</a:t>
            </a:r>
            <a:r>
              <a:rPr lang="en-US" sz="2800" b="1" dirty="0"/>
              <a:t> la </a:t>
            </a:r>
            <a:r>
              <a:rPr lang="en-US" sz="2800" b="1" dirty="0" err="1"/>
              <a:t>întreprinderile</a:t>
            </a:r>
            <a:r>
              <a:rPr lang="en-US" sz="2800" b="1" dirty="0"/>
              <a:t> </a:t>
            </a:r>
            <a:r>
              <a:rPr lang="en-US" sz="2800" b="1" dirty="0" err="1"/>
              <a:t>mici</a:t>
            </a:r>
            <a:r>
              <a:rPr lang="en-US" sz="2800" b="1" dirty="0"/>
              <a:t> </a:t>
            </a:r>
            <a:r>
              <a:rPr lang="en-US" sz="2800" b="1" dirty="0" err="1"/>
              <a:t>şi</a:t>
            </a:r>
            <a:r>
              <a:rPr lang="en-US" sz="2800" b="1" dirty="0"/>
              <a:t> </a:t>
            </a:r>
            <a:r>
              <a:rPr lang="en-US" sz="2800" b="1" dirty="0" err="1"/>
              <a:t>mijlocii</a:t>
            </a:r>
            <a:r>
              <a:rPr lang="en-US" sz="2800" dirty="0"/>
              <a:t/>
            </a:r>
            <a:br>
              <a:rPr lang="en-US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8168C2CE-7BD6-4A7E-949E-7011FCCF8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2523934"/>
              </p:ext>
            </p:extLst>
          </p:nvPr>
        </p:nvGraphicFramePr>
        <p:xfrm>
          <a:off x="1619672" y="1484783"/>
          <a:ext cx="6768751" cy="3899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724365209"/>
                    </a:ext>
                  </a:extLst>
                </a:gridCol>
                <a:gridCol w="1601232">
                  <a:extLst>
                    <a:ext uri="{9D8B030D-6E8A-4147-A177-3AD203B41FA5}">
                      <a16:colId xmlns:a16="http://schemas.microsoft.com/office/drawing/2014/main" xmlns="" val="1576347313"/>
                    </a:ext>
                  </a:extLst>
                </a:gridCol>
                <a:gridCol w="1895224">
                  <a:extLst>
                    <a:ext uri="{9D8B030D-6E8A-4147-A177-3AD203B41FA5}">
                      <a16:colId xmlns:a16="http://schemas.microsoft.com/office/drawing/2014/main" xmlns="" val="357180381"/>
                    </a:ext>
                  </a:extLst>
                </a:gridCol>
                <a:gridCol w="1616111">
                  <a:extLst>
                    <a:ext uri="{9D8B030D-6E8A-4147-A177-3AD203B41FA5}">
                      <a16:colId xmlns:a16="http://schemas.microsoft.com/office/drawing/2014/main" xmlns="" val="697256688"/>
                    </a:ext>
                  </a:extLst>
                </a:gridCol>
              </a:tblGrid>
              <a:tr h="58217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CLASIFICAREA </a:t>
                      </a:r>
                      <a:r>
                        <a:rPr lang="ro-RO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ÎNTREPRINDERILOR MICI ȘI MIJLOCII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1757361"/>
                  </a:ext>
                </a:extLst>
              </a:tr>
              <a:tr h="512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MICI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MIJLOCII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16257864"/>
                  </a:ext>
                </a:extLst>
              </a:tr>
              <a:tr h="888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Angajați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până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9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angajați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la 10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până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49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la 50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până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249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8901022"/>
                  </a:ext>
                </a:extLst>
              </a:tr>
              <a:tr h="1071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Volumul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vânzărilor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până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18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Până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50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Până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100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4034187"/>
                  </a:ext>
                </a:extLst>
              </a:tr>
              <a:tr h="845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Valoarea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bilan</a:t>
                      </a:r>
                      <a:r>
                        <a:rPr lang="ro-RO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ț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până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18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Până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50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Până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100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118733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1043608" y="1268760"/>
            <a:ext cx="7932936" cy="55399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AAPL aprobă şi implementează programele locale de susţinere a sectorului ÎMM </a:t>
            </a:r>
            <a:r>
              <a:rPr lang="ro-RO" sz="1200" dirty="0">
                <a:solidFill>
                  <a:schemeClr val="bg1"/>
                </a:solidFill>
              </a:rPr>
              <a:t>(art.10, 11)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1043608" y="1916832"/>
            <a:ext cx="7920880" cy="9233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Pentru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finanţarea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implementării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programelor</a:t>
            </a:r>
            <a:r>
              <a:rPr lang="en-US" dirty="0">
                <a:solidFill>
                  <a:schemeClr val="bg1"/>
                </a:solidFill>
              </a:rPr>
              <a:t> locale de </a:t>
            </a:r>
            <a:r>
              <a:rPr lang="en-US" dirty="0" err="1">
                <a:solidFill>
                  <a:schemeClr val="bg1"/>
                </a:solidFill>
              </a:rPr>
              <a:t>susţinere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dezvoltării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sectorului</a:t>
            </a:r>
            <a:r>
              <a:rPr lang="ro-RO" dirty="0">
                <a:solidFill>
                  <a:schemeClr val="bg1"/>
                </a:solidFill>
              </a:rPr>
              <a:t> ÎMM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şi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acţiuni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susţinere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întreprinderilor</a:t>
            </a:r>
            <a:r>
              <a:rPr lang="en-US" dirty="0">
                <a:solidFill>
                  <a:schemeClr val="bg1"/>
                </a:solidFill>
              </a:rPr>
              <a:t> micro, </a:t>
            </a:r>
            <a:r>
              <a:rPr lang="en-US" dirty="0" err="1">
                <a:solidFill>
                  <a:schemeClr val="bg1"/>
                </a:solidFill>
              </a:rPr>
              <a:t>mici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şi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mijlocii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o-RO" dirty="0">
                <a:solidFill>
                  <a:schemeClr val="bg1"/>
                </a:solidFill>
              </a:rPr>
              <a:t>AAPL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sînt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drept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instituie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fonduri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speciale</a:t>
            </a:r>
            <a:r>
              <a:rPr lang="ro-RO" dirty="0">
                <a:solidFill>
                  <a:schemeClr val="bg1"/>
                </a:solidFill>
              </a:rPr>
              <a:t> </a:t>
            </a:r>
            <a:r>
              <a:rPr lang="ro-RO" sz="1200" dirty="0">
                <a:solidFill>
                  <a:schemeClr val="bg1"/>
                </a:solidFill>
              </a:rPr>
              <a:t>(</a:t>
            </a:r>
            <a:r>
              <a:rPr lang="ro-RO" sz="1200" i="1" dirty="0">
                <a:solidFill>
                  <a:schemeClr val="bg1"/>
                </a:solidFill>
              </a:rPr>
              <a:t>art. 8,11</a:t>
            </a:r>
            <a:r>
              <a:rPr lang="ro-RO" sz="1200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3307" name="AutoShape 11"/>
          <p:cNvSpPr>
            <a:spLocks noChangeArrowheads="1"/>
          </p:cNvSpPr>
          <p:nvPr/>
        </p:nvSpPr>
        <p:spPr bwMode="auto">
          <a:xfrm rot="-5400000">
            <a:off x="4239102" y="665554"/>
            <a:ext cx="1467683" cy="5986462"/>
          </a:xfrm>
          <a:prstGeom prst="homePlate">
            <a:avLst>
              <a:gd name="adj" fmla="val 25000"/>
            </a:avLst>
          </a:prstGeom>
          <a:solidFill>
            <a:srgbClr val="CCECFF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/>
            <a:endParaRPr lang="ro-RO" sz="1800" dirty="0"/>
          </a:p>
          <a:p>
            <a:pPr algn="ctr"/>
            <a:r>
              <a:rPr lang="en-US" sz="1800" dirty="0" err="1"/>
              <a:t>Fondurile</a:t>
            </a:r>
            <a:r>
              <a:rPr lang="en-US" sz="1800" dirty="0"/>
              <a:t> </a:t>
            </a:r>
            <a:r>
              <a:rPr lang="en-US" sz="1800" dirty="0" err="1"/>
              <a:t>speciale</a:t>
            </a:r>
            <a:r>
              <a:rPr lang="ro-RO" sz="1800" dirty="0"/>
              <a:t> se aprobă anual prin deciziile consiliului raional</a:t>
            </a:r>
          </a:p>
          <a:p>
            <a:pPr algn="ctr"/>
            <a:endParaRPr lang="en-US" sz="1800" dirty="0"/>
          </a:p>
        </p:txBody>
      </p:sp>
      <p:sp>
        <p:nvSpPr>
          <p:cNvPr id="183308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noFill/>
          <a:ln/>
        </p:spPr>
        <p:txBody>
          <a:bodyPr/>
          <a:lstStyle/>
          <a:p>
            <a:pPr algn="ctr"/>
            <a:r>
              <a:rPr lang="ro-RO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Rolul AAPL în susţinerea ÎMM</a:t>
            </a:r>
            <a:endParaRPr lang="ru-RU" sz="3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4221088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dirty="0"/>
          </a:p>
          <a:p>
            <a:r>
              <a:rPr lang="ro-RO" b="1" dirty="0"/>
              <a:t>Structuri de suport: 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Centrul de suport al businessului Ungheni – CSBU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Casa </a:t>
            </a:r>
            <a:r>
              <a:rPr lang="ro-RO" dirty="0" err="1"/>
              <a:t>Antreprenoriatului</a:t>
            </a:r>
            <a:r>
              <a:rPr lang="ro-RO" dirty="0"/>
              <a:t> Ungheni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Punctul de Contact în Afaceri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ZEL </a:t>
            </a:r>
            <a:r>
              <a:rPr lang="ro-RO" dirty="0" err="1"/>
              <a:t>Ungheni-Business</a:t>
            </a:r>
            <a:endParaRPr lang="ro-RO" dirty="0"/>
          </a:p>
          <a:p>
            <a:pPr>
              <a:buFont typeface="Arial" pitchFamily="34" charset="0"/>
              <a:buChar char="•"/>
            </a:pPr>
            <a:r>
              <a:rPr lang="ro-RO" dirty="0"/>
              <a:t>ONG-uri de profil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Clustere </a:t>
            </a:r>
            <a:endParaRPr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o-RO" sz="3200" dirty="0">
                <a:solidFill>
                  <a:schemeClr val="accent2">
                    <a:lumMod val="75000"/>
                  </a:schemeClr>
                </a:solidFill>
              </a:rPr>
              <a:t>Documente locale de planificare strategică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5329768"/>
              </p:ext>
            </p:extLst>
          </p:nvPr>
        </p:nvGraphicFramePr>
        <p:xfrm>
          <a:off x="251520" y="1412776"/>
          <a:ext cx="8568952" cy="516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Dezvoltarea capitalului uman prin promovarea competențelor și culturii antreprenoriale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3753341"/>
              </p:ext>
            </p:extLst>
          </p:nvPr>
        </p:nvGraphicFramePr>
        <p:xfrm>
          <a:off x="1115616" y="1484785"/>
          <a:ext cx="7920880" cy="4003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74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38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01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3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0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83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7521"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1727">
                <a:tc>
                  <a:txBody>
                    <a:bodyPr/>
                    <a:lstStyle/>
                    <a:p>
                      <a:r>
                        <a:rPr lang="ro-RO" sz="1600" dirty="0"/>
                        <a:t>Asistența prin Punctul de Contact în Afaceri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N</a:t>
                      </a:r>
                      <a:r>
                        <a:rPr lang="en-US" sz="1600" dirty="0" err="1"/>
                        <a:t>r.adres</a:t>
                      </a:r>
                      <a:r>
                        <a:rPr lang="ro-RO" sz="1600" dirty="0"/>
                        <a:t>ă</a:t>
                      </a:r>
                      <a:r>
                        <a:rPr lang="en-US" sz="1600" dirty="0" err="1"/>
                        <a:t>ri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infor</a:t>
                      </a:r>
                      <a:r>
                        <a:rPr lang="ro-RO" sz="1600" dirty="0"/>
                        <a:t>mații oferite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050">
                <a:tc rowSpan="2">
                  <a:txBody>
                    <a:bodyPr/>
                    <a:lstStyle/>
                    <a:p>
                      <a:r>
                        <a:rPr lang="ro-RO" sz="1600" dirty="0"/>
                        <a:t>Evenimente</a:t>
                      </a:r>
                      <a:r>
                        <a:rPr lang="ro-RO" sz="1600" baseline="0" dirty="0"/>
                        <a:t> </a:t>
                      </a:r>
                      <a:r>
                        <a:rPr lang="ro-RO" sz="1600" dirty="0"/>
                        <a:t>de informare (seminare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Nr.</a:t>
                      </a:r>
                      <a:r>
                        <a:rPr lang="ro-RO" sz="1600" baseline="0" dirty="0"/>
                        <a:t> evenimente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905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Nr. participanți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3200">
                <a:tc rowSpan="2">
                  <a:txBody>
                    <a:bodyPr/>
                    <a:lstStyle/>
                    <a:p>
                      <a:r>
                        <a:rPr lang="ro-RO" sz="1600" dirty="0"/>
                        <a:t>Numărul de evenimente de promovare ( </a:t>
                      </a:r>
                      <a:r>
                        <a:rPr lang="ro-RO" sz="1600" dirty="0" err="1"/>
                        <a:t>expo</a:t>
                      </a:r>
                      <a:r>
                        <a:rPr lang="ro-RO" sz="1600" dirty="0"/>
                        <a:t>, târguri, </a:t>
                      </a:r>
                      <a:r>
                        <a:rPr lang="ro-RO" sz="1600" dirty="0" err="1"/>
                        <a:t>etc</a:t>
                      </a:r>
                      <a:r>
                        <a:rPr lang="ro-RO" sz="1600" dirty="0"/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Nr.</a:t>
                      </a:r>
                      <a:r>
                        <a:rPr lang="ro-RO" sz="1600" baseline="0" dirty="0"/>
                        <a:t> evenimente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320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Nr. participanți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3400</TotalTime>
  <Words>2104</Words>
  <Application>Microsoft Office PowerPoint</Application>
  <PresentationFormat>Экран (4:3)</PresentationFormat>
  <Paragraphs>603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Cu privire la încurajarea creării și sprijin pentru dezvoltarea IMM în raionul Ungheni</vt:lpstr>
      <vt:lpstr>Слайд 2</vt:lpstr>
      <vt:lpstr>Numărul persoanelor fizice și juridice după forma organizatorico-juridică, rn.Ungheni</vt:lpstr>
      <vt:lpstr>Ponderea pe activități, conform cifrei de afaceri a întreprinderilor în 2023</vt:lpstr>
      <vt:lpstr>Numărul rezidenților nou-înregistrați în ZEL Ungheni-Business  ( numărul și genul de activitate)</vt:lpstr>
      <vt:lpstr>LEGE Nr. 179 din 21-07-2016 cu privire la întreprinderile mici şi mijlocii </vt:lpstr>
      <vt:lpstr>Rolul AAPL în susţinerea ÎMM</vt:lpstr>
      <vt:lpstr>Documente locale de planificare strategică</vt:lpstr>
      <vt:lpstr>Dezvoltarea capitalului uman prin promovarea competențelor și culturii antreprenoriale </vt:lpstr>
      <vt:lpstr>Evenimente de formare antreprenorială 2024</vt:lpstr>
      <vt:lpstr>Expoziții 2024</vt:lpstr>
      <vt:lpstr>Târguri 2024</vt:lpstr>
      <vt:lpstr>Facilitarea accesului IMM la surse de finanțare: Programe de stat ODA</vt:lpstr>
      <vt:lpstr>Facilitarea accesului IMM la surse de finanțare: Programe de stat AIPA</vt:lpstr>
      <vt:lpstr>Sporirea competitivității sectorului ÎMM  prin stimularea asocierii </vt:lpstr>
      <vt:lpstr>Crearea și dezvoltarea infrastructurii de sprijin în afaceri</vt:lpstr>
      <vt:lpstr>Consolidarea capacităților instituționale APL și parteneriate în domeniul susținerii antreprenorialului: Activități majore 2024</vt:lpstr>
      <vt:lpstr>Acorduri </vt:lpstr>
      <vt:lpstr>Consolidarea capacităților instituționale APL și parteneriate în domeniul susținerii antreprenorialului: Activități 2025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236</cp:revision>
  <dcterms:created xsi:type="dcterms:W3CDTF">2024-11-05T05:51:56Z</dcterms:created>
  <dcterms:modified xsi:type="dcterms:W3CDTF">2024-11-27T12:45:12Z</dcterms:modified>
</cp:coreProperties>
</file>